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0" r:id="rId3"/>
    <p:sldId id="263" r:id="rId4"/>
    <p:sldId id="262" r:id="rId5"/>
    <p:sldId id="257" r:id="rId6"/>
  </p:sldIdLst>
  <p:sldSz cx="7556500" cy="10693400"/>
  <p:notesSz cx="7556500" cy="10693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37"/>
    <p:restoredTop sz="86385"/>
  </p:normalViewPr>
  <p:slideViewPr>
    <p:cSldViewPr>
      <p:cViewPr>
        <p:scale>
          <a:sx n="70" d="100"/>
          <a:sy n="70" d="100"/>
        </p:scale>
        <p:origin x="1277" y="5"/>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15D33DF7-2C84-2243-81EE-45EE6C8A9EAA}" type="datetimeFigureOut">
              <a:rPr lang="fr-FR" smtClean="0"/>
              <a:t>18/11/2021</a:t>
            </a:fld>
            <a:endParaRPr lang="fr-FR"/>
          </a:p>
        </p:txBody>
      </p:sp>
      <p:sp>
        <p:nvSpPr>
          <p:cNvPr id="4" name="Espace réservé de l’image des diapositives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37A08AED-815A-E94A-9D5E-86D91EC1A1F1}" type="slidenum">
              <a:rPr lang="fr-FR" smtClean="0"/>
              <a:t>‹N°›</a:t>
            </a:fld>
            <a:endParaRPr lang="fr-FR"/>
          </a:p>
        </p:txBody>
      </p:sp>
    </p:spTree>
    <p:extLst>
      <p:ext uri="{BB962C8B-B14F-4D97-AF65-F5344CB8AC3E}">
        <p14:creationId xmlns:p14="http://schemas.microsoft.com/office/powerpoint/2010/main" val="634672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7A08AED-815A-E94A-9D5E-86D91EC1A1F1}" type="slidenum">
              <a:rPr lang="fr-FR" smtClean="0"/>
              <a:t>1</a:t>
            </a:fld>
            <a:endParaRPr lang="fr-FR"/>
          </a:p>
        </p:txBody>
      </p:sp>
    </p:spTree>
    <p:extLst>
      <p:ext uri="{BB962C8B-B14F-4D97-AF65-F5344CB8AC3E}">
        <p14:creationId xmlns:p14="http://schemas.microsoft.com/office/powerpoint/2010/main" val="595547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37A08AED-815A-E94A-9D5E-86D91EC1A1F1}" type="slidenum">
              <a:rPr lang="fr-FR" smtClean="0"/>
              <a:t>4</a:t>
            </a:fld>
            <a:endParaRPr lang="fr-FR"/>
          </a:p>
        </p:txBody>
      </p:sp>
    </p:spTree>
    <p:extLst>
      <p:ext uri="{BB962C8B-B14F-4D97-AF65-F5344CB8AC3E}">
        <p14:creationId xmlns:p14="http://schemas.microsoft.com/office/powerpoint/2010/main" val="1564078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37A08AED-815A-E94A-9D5E-86D91EC1A1F1}" type="slidenum">
              <a:rPr lang="fr-FR" smtClean="0"/>
              <a:t>5</a:t>
            </a:fld>
            <a:endParaRPr lang="fr-FR"/>
          </a:p>
        </p:txBody>
      </p:sp>
    </p:spTree>
    <p:extLst>
      <p:ext uri="{BB962C8B-B14F-4D97-AF65-F5344CB8AC3E}">
        <p14:creationId xmlns:p14="http://schemas.microsoft.com/office/powerpoint/2010/main" val="2144519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F284A03-858D-0842-B33B-8449083AE48B}" type="datetime1">
              <a:rPr lang="fr-FR" smtClean="0"/>
              <a:t>18/11/2021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EE0CB2D3-D89B-144B-AF06-E4DE6214326C}" type="datetime1">
              <a:rPr lang="fr-FR" smtClean="0"/>
              <a:t>18/11/2021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98C6C8B5-A64F-A547-B47E-15BA985BE9B2}" type="datetime1">
              <a:rPr lang="fr-FR" smtClean="0"/>
              <a:t>18/11/2021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50D685FF-223B-DF4E-BAF1-3F2E286439FE}" type="datetime1">
              <a:rPr lang="fr-FR" smtClean="0"/>
              <a:t>18/11/2021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48317AD9-1019-1446-91D3-465A8E5673F9}" type="datetime1">
              <a:rPr lang="fr-FR" smtClean="0"/>
              <a:t>18/11/2021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9226804"/>
            <a:ext cx="7560309" cy="1008380"/>
          </a:xfrm>
          <a:custGeom>
            <a:avLst/>
            <a:gdLst/>
            <a:ahLst/>
            <a:cxnLst/>
            <a:rect l="l" t="t" r="r" b="b"/>
            <a:pathLst>
              <a:path w="7560309" h="1008379">
                <a:moveTo>
                  <a:pt x="0" y="1007999"/>
                </a:moveTo>
                <a:lnTo>
                  <a:pt x="7559992" y="1007999"/>
                </a:lnTo>
                <a:lnTo>
                  <a:pt x="7559992" y="0"/>
                </a:lnTo>
                <a:lnTo>
                  <a:pt x="0" y="0"/>
                </a:lnTo>
                <a:lnTo>
                  <a:pt x="0" y="1007999"/>
                </a:lnTo>
                <a:close/>
              </a:path>
            </a:pathLst>
          </a:custGeom>
          <a:solidFill>
            <a:srgbClr val="E6E7E8"/>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82A06293-168F-CB42-8947-AFFBFD2558EF}" type="datetime1">
              <a:rPr lang="fr-FR" smtClean="0"/>
              <a:t>18/11/2021</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www.fg2a.com/" TargetMode="External"/><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www.fg2a.com/" TargetMode="External"/><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www.fg2a.com/"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p:nvPr/>
        </p:nvSpPr>
        <p:spPr>
          <a:xfrm>
            <a:off x="7171105" y="9795702"/>
            <a:ext cx="0" cy="0"/>
          </a:xfrm>
          <a:custGeom>
            <a:avLst/>
            <a:gdLst/>
            <a:ahLst/>
            <a:cxnLst/>
            <a:rect l="l" t="t" r="r" b="b"/>
            <a:pathLst>
              <a:path>
                <a:moveTo>
                  <a:pt x="0" y="0"/>
                </a:moveTo>
                <a:lnTo>
                  <a:pt x="0" y="0"/>
                </a:lnTo>
              </a:path>
            </a:pathLst>
          </a:custGeom>
          <a:ln w="25400">
            <a:solidFill>
              <a:srgbClr val="535154"/>
            </a:solidFill>
          </a:ln>
        </p:spPr>
        <p:txBody>
          <a:bodyPr wrap="square" lIns="0" tIns="0" rIns="0" bIns="0" rtlCol="0"/>
          <a:lstStyle/>
          <a:p>
            <a:endParaRPr/>
          </a:p>
        </p:txBody>
      </p:sp>
      <p:sp>
        <p:nvSpPr>
          <p:cNvPr id="6" name="object 6"/>
          <p:cNvSpPr/>
          <p:nvPr/>
        </p:nvSpPr>
        <p:spPr>
          <a:xfrm>
            <a:off x="2100707" y="9795702"/>
            <a:ext cx="0" cy="0"/>
          </a:xfrm>
          <a:custGeom>
            <a:avLst/>
            <a:gdLst/>
            <a:ahLst/>
            <a:cxnLst/>
            <a:rect l="l" t="t" r="r" b="b"/>
            <a:pathLst>
              <a:path>
                <a:moveTo>
                  <a:pt x="0" y="0"/>
                </a:moveTo>
                <a:lnTo>
                  <a:pt x="0" y="0"/>
                </a:lnTo>
              </a:path>
            </a:pathLst>
          </a:custGeom>
          <a:ln w="25400">
            <a:solidFill>
              <a:srgbClr val="535154"/>
            </a:solidFill>
          </a:ln>
        </p:spPr>
        <p:txBody>
          <a:bodyPr wrap="square" lIns="0" tIns="0" rIns="0" bIns="0" rtlCol="0"/>
          <a:lstStyle/>
          <a:p>
            <a:endParaRPr/>
          </a:p>
        </p:txBody>
      </p:sp>
      <p:sp>
        <p:nvSpPr>
          <p:cNvPr id="7" name="object 7"/>
          <p:cNvSpPr txBox="1"/>
          <p:nvPr/>
        </p:nvSpPr>
        <p:spPr>
          <a:xfrm>
            <a:off x="0" y="1313684"/>
            <a:ext cx="7556500" cy="230832"/>
          </a:xfrm>
          <a:prstGeom prst="rect">
            <a:avLst/>
          </a:prstGeom>
          <a:solidFill>
            <a:schemeClr val="tx2"/>
          </a:solidFill>
        </p:spPr>
        <p:txBody>
          <a:bodyPr vert="horz" wrap="square" lIns="0" tIns="0" rIns="0" bIns="0" rtlCol="0">
            <a:spAutoFit/>
          </a:bodyPr>
          <a:lstStyle/>
          <a:p>
            <a:pPr marL="1711325">
              <a:lnSpc>
                <a:spcPts val="1780"/>
              </a:lnSpc>
            </a:pPr>
            <a:r>
              <a:rPr lang="fr-FR" sz="1500" dirty="0" smtClean="0">
                <a:solidFill>
                  <a:srgbClr val="FFFFFF"/>
                </a:solidFill>
                <a:latin typeface="Arial Narrow"/>
                <a:cs typeface="Arial Narrow"/>
              </a:rPr>
              <a:t>                            </a:t>
            </a:r>
            <a:r>
              <a:rPr sz="1500" dirty="0" smtClean="0">
                <a:solidFill>
                  <a:srgbClr val="FFFFFF"/>
                </a:solidFill>
                <a:latin typeface="Arial Narrow"/>
                <a:cs typeface="Arial Narrow"/>
              </a:rPr>
              <a:t>BULLETIN</a:t>
            </a:r>
            <a:r>
              <a:rPr sz="1500" spc="-105" dirty="0" smtClean="0">
                <a:solidFill>
                  <a:srgbClr val="FFFFFF"/>
                </a:solidFill>
                <a:latin typeface="Arial Narrow"/>
                <a:cs typeface="Arial Narrow"/>
              </a:rPr>
              <a:t> </a:t>
            </a:r>
            <a:r>
              <a:rPr sz="1500" dirty="0" smtClean="0">
                <a:solidFill>
                  <a:srgbClr val="FFFFFF"/>
                </a:solidFill>
                <a:latin typeface="Arial Narrow"/>
                <a:cs typeface="Arial Narrow"/>
              </a:rPr>
              <a:t>D’ADHÉSION</a:t>
            </a:r>
            <a:r>
              <a:rPr lang="fr-FR" sz="1500" dirty="0" smtClean="0">
                <a:solidFill>
                  <a:srgbClr val="FFFFFF"/>
                </a:solidFill>
                <a:latin typeface="Arial Narrow"/>
                <a:cs typeface="Arial Narrow"/>
              </a:rPr>
              <a:t> 2022</a:t>
            </a:r>
            <a:endParaRPr sz="1500" dirty="0">
              <a:latin typeface="Arial Narrow"/>
              <a:cs typeface="Arial Narrow"/>
            </a:endParaRPr>
          </a:p>
        </p:txBody>
      </p:sp>
      <p:sp>
        <p:nvSpPr>
          <p:cNvPr id="16" name="object 16"/>
          <p:cNvSpPr txBox="1"/>
          <p:nvPr/>
        </p:nvSpPr>
        <p:spPr>
          <a:xfrm>
            <a:off x="113144" y="2628803"/>
            <a:ext cx="7443356" cy="2941831"/>
          </a:xfrm>
          <a:prstGeom prst="rect">
            <a:avLst/>
          </a:prstGeom>
        </p:spPr>
        <p:txBody>
          <a:bodyPr vert="horz" wrap="square" lIns="0" tIns="0" rIns="0" bIns="0" rtlCol="0">
            <a:spAutoFit/>
          </a:bodyPr>
          <a:lstStyle/>
          <a:p>
            <a:pPr marL="12700">
              <a:lnSpc>
                <a:spcPct val="100000"/>
              </a:lnSpc>
            </a:pPr>
            <a:r>
              <a:rPr lang="fr-FR" sz="900" spc="-5" dirty="0" smtClean="0">
                <a:solidFill>
                  <a:srgbClr val="231F20"/>
                </a:solidFill>
                <a:latin typeface="Arial"/>
                <a:cs typeface="Arial"/>
              </a:rPr>
              <a:t>Nom ou raison sociale </a:t>
            </a:r>
            <a:r>
              <a:rPr lang="fr-FR" sz="900" dirty="0" smtClean="0">
                <a:solidFill>
                  <a:srgbClr val="231F20"/>
                </a:solidFill>
                <a:latin typeface="Arial"/>
                <a:cs typeface="Arial"/>
              </a:rPr>
              <a:t>:</a:t>
            </a:r>
            <a:r>
              <a:rPr lang="fr-FR" sz="900" spc="10" dirty="0" smtClean="0">
                <a:solidFill>
                  <a:srgbClr val="231F20"/>
                </a:solidFill>
                <a:latin typeface="Arial"/>
                <a:cs typeface="Arial"/>
              </a:rPr>
              <a:t> </a:t>
            </a:r>
            <a:r>
              <a:rPr lang="fr-FR" sz="900" dirty="0" smtClean="0">
                <a:solidFill>
                  <a:srgbClr val="231F20"/>
                </a:solidFill>
                <a:latin typeface="Arial"/>
                <a:cs typeface="Arial"/>
              </a:rPr>
              <a:t>..................................................................................................................................................</a:t>
            </a:r>
            <a:endParaRPr lang="fr-FR" sz="900" dirty="0" smtClean="0">
              <a:latin typeface="Arial"/>
              <a:cs typeface="Arial"/>
            </a:endParaRPr>
          </a:p>
          <a:p>
            <a:pPr marL="12700">
              <a:lnSpc>
                <a:spcPct val="100000"/>
              </a:lnSpc>
              <a:spcBef>
                <a:spcPts val="720"/>
              </a:spcBef>
            </a:pPr>
            <a:r>
              <a:rPr lang="fr-FR" sz="900" dirty="0" smtClean="0">
                <a:solidFill>
                  <a:srgbClr val="231F20"/>
                </a:solidFill>
                <a:latin typeface="Arial"/>
                <a:cs typeface="Arial"/>
              </a:rPr>
              <a:t>Numéro </a:t>
            </a:r>
            <a:r>
              <a:rPr lang="fr-FR" sz="900" dirty="0" err="1" smtClean="0">
                <a:solidFill>
                  <a:srgbClr val="231F20"/>
                </a:solidFill>
                <a:latin typeface="Arial"/>
                <a:cs typeface="Arial"/>
              </a:rPr>
              <a:t>Siren</a:t>
            </a:r>
            <a:r>
              <a:rPr lang="fr-FR" sz="900" dirty="0" smtClean="0">
                <a:solidFill>
                  <a:srgbClr val="231F20"/>
                </a:solidFill>
                <a:latin typeface="Arial"/>
                <a:cs typeface="Arial"/>
              </a:rPr>
              <a:t> / Siret:</a:t>
            </a:r>
            <a:r>
              <a:rPr lang="fr-FR" sz="900" spc="120" dirty="0" smtClean="0">
                <a:solidFill>
                  <a:srgbClr val="231F20"/>
                </a:solidFill>
                <a:latin typeface="Arial"/>
                <a:cs typeface="Arial"/>
              </a:rPr>
              <a:t> </a:t>
            </a:r>
            <a:r>
              <a:rPr lang="fr-FR" sz="900" dirty="0" smtClean="0">
                <a:solidFill>
                  <a:srgbClr val="231F20"/>
                </a:solidFill>
                <a:latin typeface="Arial"/>
                <a:cs typeface="Arial"/>
              </a:rPr>
              <a:t>......................................................................................................................................................</a:t>
            </a:r>
            <a:endParaRPr lang="fr-FR" sz="900" dirty="0" smtClean="0">
              <a:latin typeface="Arial"/>
              <a:cs typeface="Arial"/>
            </a:endParaRPr>
          </a:p>
          <a:p>
            <a:pPr marL="12700">
              <a:lnSpc>
                <a:spcPct val="100000"/>
              </a:lnSpc>
              <a:spcBef>
                <a:spcPts val="720"/>
              </a:spcBef>
            </a:pPr>
            <a:r>
              <a:rPr lang="fr-FR" sz="900" spc="-5" dirty="0" smtClean="0">
                <a:solidFill>
                  <a:srgbClr val="231F20"/>
                </a:solidFill>
                <a:latin typeface="Arial"/>
                <a:cs typeface="Arial"/>
              </a:rPr>
              <a:t>N° </a:t>
            </a:r>
            <a:r>
              <a:rPr lang="fr-FR" sz="900" dirty="0" smtClean="0">
                <a:solidFill>
                  <a:srgbClr val="231F20"/>
                </a:solidFill>
                <a:latin typeface="Arial"/>
                <a:cs typeface="Arial"/>
              </a:rPr>
              <a:t>ORIAS :</a:t>
            </a:r>
            <a:r>
              <a:rPr lang="fr-FR" sz="900" spc="-90" dirty="0" smtClean="0">
                <a:solidFill>
                  <a:srgbClr val="231F20"/>
                </a:solidFill>
                <a:latin typeface="Arial"/>
                <a:cs typeface="Arial"/>
              </a:rPr>
              <a:t> </a:t>
            </a:r>
            <a:r>
              <a:rPr lang="fr-FR" sz="900" dirty="0" smtClean="0">
                <a:solidFill>
                  <a:srgbClr val="231F20"/>
                </a:solidFill>
                <a:latin typeface="Arial"/>
                <a:cs typeface="Arial"/>
              </a:rPr>
              <a:t>.......................................................................................................................................................................</a:t>
            </a:r>
            <a:endParaRPr lang="fr-FR" sz="900" dirty="0" smtClean="0">
              <a:latin typeface="Arial"/>
              <a:cs typeface="Arial"/>
            </a:endParaRPr>
          </a:p>
          <a:p>
            <a:pPr marL="12700" algn="just">
              <a:lnSpc>
                <a:spcPct val="100000"/>
              </a:lnSpc>
            </a:pPr>
            <a:endParaRPr lang="fr-FR" sz="900" dirty="0" smtClean="0">
              <a:solidFill>
                <a:srgbClr val="231F20"/>
              </a:solidFill>
              <a:latin typeface="Arial"/>
              <a:cs typeface="Arial"/>
            </a:endParaRPr>
          </a:p>
          <a:p>
            <a:pPr marL="12700" algn="just">
              <a:lnSpc>
                <a:spcPct val="100000"/>
              </a:lnSpc>
            </a:pPr>
            <a:r>
              <a:rPr sz="900" dirty="0" smtClean="0">
                <a:solidFill>
                  <a:srgbClr val="231F20"/>
                </a:solidFill>
                <a:latin typeface="Arial"/>
                <a:cs typeface="Arial"/>
              </a:rPr>
              <a:t>Adresse</a:t>
            </a:r>
            <a:r>
              <a:rPr lang="fr-FR" sz="900" dirty="0" smtClean="0">
                <a:solidFill>
                  <a:srgbClr val="231F20"/>
                </a:solidFill>
                <a:latin typeface="Arial"/>
                <a:cs typeface="Arial"/>
              </a:rPr>
              <a:t> de l’entité adhérente</a:t>
            </a:r>
            <a:r>
              <a:rPr sz="900" dirty="0" smtClean="0">
                <a:solidFill>
                  <a:srgbClr val="231F20"/>
                </a:solidFill>
                <a:latin typeface="Arial"/>
                <a:cs typeface="Arial"/>
              </a:rPr>
              <a:t> </a:t>
            </a:r>
            <a:r>
              <a:rPr sz="900" dirty="0">
                <a:solidFill>
                  <a:srgbClr val="231F20"/>
                </a:solidFill>
                <a:latin typeface="Arial"/>
                <a:cs typeface="Arial"/>
              </a:rPr>
              <a:t>:</a:t>
            </a:r>
            <a:r>
              <a:rPr sz="900" spc="-160" dirty="0">
                <a:solidFill>
                  <a:srgbClr val="231F20"/>
                </a:solidFill>
                <a:latin typeface="Arial"/>
                <a:cs typeface="Arial"/>
              </a:rPr>
              <a:t> </a:t>
            </a:r>
            <a:r>
              <a:rPr sz="900" dirty="0" smtClean="0">
                <a:solidFill>
                  <a:srgbClr val="231F20"/>
                </a:solidFill>
                <a:latin typeface="Arial"/>
                <a:cs typeface="Arial"/>
              </a:rPr>
              <a:t>........................................................................................................................................</a:t>
            </a:r>
            <a:endParaRPr lang="fr-FR" sz="900" dirty="0" smtClean="0">
              <a:solidFill>
                <a:srgbClr val="231F20"/>
              </a:solidFill>
              <a:latin typeface="Arial"/>
              <a:cs typeface="Arial"/>
            </a:endParaRPr>
          </a:p>
          <a:p>
            <a:pPr marL="12700" algn="just"/>
            <a:endParaRPr lang="fr-FR" sz="900" dirty="0" smtClean="0">
              <a:solidFill>
                <a:srgbClr val="231F20"/>
              </a:solidFill>
              <a:latin typeface="Arial"/>
              <a:cs typeface="Arial"/>
            </a:endParaRPr>
          </a:p>
          <a:p>
            <a:pPr marL="12700" algn="just"/>
            <a:r>
              <a:rPr lang="fr-FR" sz="900" dirty="0" smtClean="0">
                <a:solidFill>
                  <a:srgbClr val="231F20"/>
                </a:solidFill>
                <a:latin typeface="Arial"/>
                <a:cs typeface="Arial"/>
              </a:rPr>
              <a:t>Adresse du siège social </a:t>
            </a:r>
            <a:r>
              <a:rPr lang="fr-FR" sz="700" i="1" spc="-5" dirty="0">
                <a:solidFill>
                  <a:srgbClr val="231F20"/>
                </a:solidFill>
                <a:latin typeface="Arial"/>
                <a:cs typeface="Arial"/>
              </a:rPr>
              <a:t>(si différente) </a:t>
            </a:r>
            <a:r>
              <a:rPr lang="fr-FR" sz="900" dirty="0" smtClean="0">
                <a:solidFill>
                  <a:srgbClr val="231F20"/>
                </a:solidFill>
                <a:latin typeface="Arial"/>
                <a:cs typeface="Arial"/>
              </a:rPr>
              <a:t>:</a:t>
            </a:r>
            <a:r>
              <a:rPr lang="fr-FR" sz="900" spc="-160" dirty="0" smtClean="0">
                <a:solidFill>
                  <a:srgbClr val="231F20"/>
                </a:solidFill>
                <a:latin typeface="Arial"/>
                <a:cs typeface="Arial"/>
              </a:rPr>
              <a:t> </a:t>
            </a:r>
            <a:r>
              <a:rPr lang="fr-FR" sz="900" dirty="0" smtClean="0">
                <a:solidFill>
                  <a:srgbClr val="231F20"/>
                </a:solidFill>
                <a:latin typeface="Arial"/>
                <a:cs typeface="Arial"/>
              </a:rPr>
              <a:t>................................................................................................................................</a:t>
            </a:r>
            <a:endParaRPr sz="900" dirty="0">
              <a:latin typeface="Arial"/>
              <a:cs typeface="Arial"/>
            </a:endParaRPr>
          </a:p>
          <a:p>
            <a:pPr marL="12700" algn="just">
              <a:lnSpc>
                <a:spcPct val="100000"/>
              </a:lnSpc>
              <a:spcBef>
                <a:spcPts val="720"/>
              </a:spcBef>
            </a:pPr>
            <a:r>
              <a:rPr sz="900" spc="-5" dirty="0" smtClean="0">
                <a:solidFill>
                  <a:srgbClr val="231F20"/>
                </a:solidFill>
                <a:latin typeface="Arial"/>
                <a:cs typeface="Arial"/>
              </a:rPr>
              <a:t>Code </a:t>
            </a:r>
            <a:r>
              <a:rPr sz="900" spc="-5" dirty="0">
                <a:solidFill>
                  <a:srgbClr val="231F20"/>
                </a:solidFill>
                <a:latin typeface="Arial"/>
                <a:cs typeface="Arial"/>
              </a:rPr>
              <a:t>postal, </a:t>
            </a:r>
            <a:r>
              <a:rPr sz="900" spc="-10" dirty="0">
                <a:solidFill>
                  <a:srgbClr val="231F20"/>
                </a:solidFill>
                <a:latin typeface="Arial"/>
                <a:cs typeface="Arial"/>
              </a:rPr>
              <a:t>Ville </a:t>
            </a:r>
            <a:r>
              <a:rPr sz="900" dirty="0">
                <a:solidFill>
                  <a:srgbClr val="231F20"/>
                </a:solidFill>
                <a:latin typeface="Arial"/>
                <a:cs typeface="Arial"/>
              </a:rPr>
              <a:t>:</a:t>
            </a:r>
            <a:r>
              <a:rPr sz="900" spc="-45" dirty="0">
                <a:solidFill>
                  <a:srgbClr val="231F20"/>
                </a:solidFill>
                <a:latin typeface="Arial"/>
                <a:cs typeface="Arial"/>
              </a:rPr>
              <a:t> </a:t>
            </a:r>
            <a:r>
              <a:rPr sz="900" dirty="0" smtClean="0">
                <a:solidFill>
                  <a:srgbClr val="231F20"/>
                </a:solidFill>
                <a:latin typeface="Arial"/>
                <a:cs typeface="Arial"/>
              </a:rPr>
              <a:t>...................................................................................</a:t>
            </a:r>
            <a:endParaRPr sz="900" dirty="0">
              <a:latin typeface="Arial"/>
              <a:cs typeface="Arial"/>
            </a:endParaRPr>
          </a:p>
          <a:p>
            <a:pPr marL="12700" algn="just">
              <a:lnSpc>
                <a:spcPts val="990"/>
              </a:lnSpc>
              <a:spcBef>
                <a:spcPts val="720"/>
              </a:spcBef>
            </a:pPr>
            <a:r>
              <a:rPr lang="fr-FR" sz="900" dirty="0" smtClean="0">
                <a:solidFill>
                  <a:srgbClr val="231F20"/>
                </a:solidFill>
                <a:latin typeface="Arial"/>
                <a:cs typeface="Arial"/>
              </a:rPr>
              <a:t>Secteur d’activité </a:t>
            </a:r>
            <a:r>
              <a:rPr sz="900" dirty="0" smtClean="0">
                <a:solidFill>
                  <a:srgbClr val="231F20"/>
                </a:solidFill>
                <a:latin typeface="Arial"/>
                <a:cs typeface="Arial"/>
              </a:rPr>
              <a:t>:</a:t>
            </a:r>
            <a:r>
              <a:rPr sz="900" spc="-120" dirty="0" smtClean="0">
                <a:solidFill>
                  <a:srgbClr val="231F20"/>
                </a:solidFill>
                <a:latin typeface="Arial"/>
                <a:cs typeface="Arial"/>
              </a:rPr>
              <a:t> </a:t>
            </a:r>
            <a:r>
              <a:rPr sz="900" dirty="0">
                <a:solidFill>
                  <a:srgbClr val="231F20"/>
                </a:solidFill>
                <a:latin typeface="Arial"/>
                <a:cs typeface="Arial"/>
              </a:rPr>
              <a:t>...................................................................................</a:t>
            </a:r>
            <a:endParaRPr sz="900" dirty="0">
              <a:latin typeface="Arial"/>
              <a:cs typeface="Arial"/>
            </a:endParaRPr>
          </a:p>
          <a:p>
            <a:pPr marL="12700" algn="just">
              <a:lnSpc>
                <a:spcPts val="2070"/>
              </a:lnSpc>
            </a:pPr>
            <a:r>
              <a:rPr sz="900" spc="-5" dirty="0">
                <a:solidFill>
                  <a:srgbClr val="231F20"/>
                </a:solidFill>
                <a:latin typeface="Arial"/>
                <a:cs typeface="Arial"/>
              </a:rPr>
              <a:t>Chiffre </a:t>
            </a:r>
            <a:r>
              <a:rPr sz="900" spc="-5" dirty="0" smtClean="0">
                <a:solidFill>
                  <a:srgbClr val="231F20"/>
                </a:solidFill>
                <a:latin typeface="Arial"/>
                <a:cs typeface="Arial"/>
              </a:rPr>
              <a:t>d’affaire</a:t>
            </a:r>
            <a:r>
              <a:rPr lang="fr-FR" sz="900" spc="-5" dirty="0" smtClean="0">
                <a:solidFill>
                  <a:srgbClr val="231F20"/>
                </a:solidFill>
                <a:latin typeface="Arial"/>
                <a:cs typeface="Arial"/>
              </a:rPr>
              <a:t>s</a:t>
            </a:r>
            <a:r>
              <a:rPr sz="900" spc="-5" dirty="0" smtClean="0">
                <a:solidFill>
                  <a:srgbClr val="231F20"/>
                </a:solidFill>
                <a:latin typeface="Arial"/>
                <a:cs typeface="Arial"/>
              </a:rPr>
              <a:t> </a:t>
            </a:r>
            <a:r>
              <a:rPr lang="fr-FR" sz="900" spc="-5" dirty="0" smtClean="0">
                <a:solidFill>
                  <a:srgbClr val="231F20"/>
                </a:solidFill>
                <a:latin typeface="Arial"/>
                <a:cs typeface="Arial"/>
              </a:rPr>
              <a:t>annuel</a:t>
            </a:r>
            <a:r>
              <a:rPr sz="900" dirty="0" smtClean="0">
                <a:solidFill>
                  <a:srgbClr val="231F20"/>
                </a:solidFill>
                <a:latin typeface="Arial"/>
                <a:cs typeface="Arial"/>
              </a:rPr>
              <a:t>: </a:t>
            </a:r>
            <a:r>
              <a:rPr sz="900" dirty="0">
                <a:solidFill>
                  <a:srgbClr val="231F20"/>
                </a:solidFill>
                <a:latin typeface="Arial"/>
                <a:cs typeface="Arial"/>
              </a:rPr>
              <a:t>................................. </a:t>
            </a:r>
            <a:r>
              <a:rPr lang="fr-FR" sz="900" spc="-5" dirty="0" smtClean="0">
                <a:solidFill>
                  <a:srgbClr val="231F20"/>
                </a:solidFill>
                <a:latin typeface="Arial"/>
                <a:cs typeface="Arial"/>
              </a:rPr>
              <a:t>Effectif </a:t>
            </a:r>
            <a:r>
              <a:rPr lang="fr-FR" sz="900" dirty="0" smtClean="0">
                <a:solidFill>
                  <a:srgbClr val="231F20"/>
                </a:solidFill>
                <a:latin typeface="Arial"/>
                <a:cs typeface="Arial"/>
              </a:rPr>
              <a:t>total</a:t>
            </a:r>
            <a:r>
              <a:rPr lang="mr-IN" sz="900" dirty="0" smtClean="0">
                <a:solidFill>
                  <a:srgbClr val="231F20"/>
                </a:solidFill>
                <a:latin typeface="Arial"/>
                <a:cs typeface="Arial"/>
              </a:rPr>
              <a:t>………………………………………</a:t>
            </a:r>
            <a:endParaRPr lang="fr-FR" sz="900" dirty="0" smtClean="0">
              <a:solidFill>
                <a:srgbClr val="231F20"/>
              </a:solidFill>
              <a:latin typeface="Arial"/>
              <a:cs typeface="Arial"/>
            </a:endParaRPr>
          </a:p>
          <a:p>
            <a:pPr marL="12700" algn="just">
              <a:lnSpc>
                <a:spcPts val="2070"/>
              </a:lnSpc>
            </a:pPr>
            <a:r>
              <a:rPr lang="fr-FR" sz="900" spc="-5" dirty="0" smtClean="0">
                <a:solidFill>
                  <a:srgbClr val="231F20"/>
                </a:solidFill>
                <a:latin typeface="Arial"/>
                <a:cs typeface="Arial"/>
              </a:rPr>
              <a:t>Dont chiffre d’affaires affinitaire </a:t>
            </a:r>
            <a:r>
              <a:rPr lang="fr-FR" sz="700" i="1" spc="-5" dirty="0" smtClean="0">
                <a:solidFill>
                  <a:srgbClr val="231F20"/>
                </a:solidFill>
                <a:latin typeface="Arial"/>
                <a:cs typeface="Arial"/>
              </a:rPr>
              <a:t>(année en cours, à défaut année n-1)</a:t>
            </a:r>
            <a:r>
              <a:rPr lang="fr-FR" sz="700" i="1" dirty="0" smtClean="0">
                <a:solidFill>
                  <a:srgbClr val="231F20"/>
                </a:solidFill>
                <a:latin typeface="Arial"/>
                <a:cs typeface="Arial"/>
              </a:rPr>
              <a:t>: </a:t>
            </a:r>
            <a:r>
              <a:rPr lang="fr-FR" sz="900" dirty="0" smtClean="0">
                <a:solidFill>
                  <a:srgbClr val="231F20"/>
                </a:solidFill>
                <a:latin typeface="Arial"/>
                <a:cs typeface="Arial"/>
              </a:rPr>
              <a:t>................................................. </a:t>
            </a:r>
            <a:r>
              <a:rPr lang="fr-FR" sz="900" spc="-5" dirty="0" smtClean="0">
                <a:solidFill>
                  <a:srgbClr val="231F20"/>
                </a:solidFill>
                <a:latin typeface="Arial"/>
                <a:cs typeface="Arial"/>
              </a:rPr>
              <a:t>Effectif </a:t>
            </a:r>
            <a:r>
              <a:rPr lang="fr-FR" sz="900" dirty="0" smtClean="0">
                <a:solidFill>
                  <a:srgbClr val="231F20"/>
                </a:solidFill>
                <a:latin typeface="Arial"/>
                <a:cs typeface="Arial"/>
              </a:rPr>
              <a:t>: </a:t>
            </a:r>
            <a:r>
              <a:rPr lang="fr-FR" dirty="0">
                <a:solidFill>
                  <a:srgbClr val="231F20"/>
                </a:solidFill>
                <a:latin typeface="Arial Narrow"/>
                <a:cs typeface="Arial Narrow"/>
              </a:rPr>
              <a:t>□ </a:t>
            </a:r>
            <a:r>
              <a:rPr lang="fr-FR" sz="900" dirty="0" smtClean="0">
                <a:solidFill>
                  <a:srgbClr val="231F20"/>
                </a:solidFill>
                <a:latin typeface="Arial"/>
                <a:cs typeface="Arial"/>
              </a:rPr>
              <a:t>0 à </a:t>
            </a:r>
            <a:r>
              <a:rPr lang="fr-FR" sz="900" spc="-5" dirty="0" smtClean="0">
                <a:solidFill>
                  <a:srgbClr val="231F20"/>
                </a:solidFill>
                <a:latin typeface="Arial"/>
                <a:cs typeface="Arial"/>
              </a:rPr>
              <a:t>20   </a:t>
            </a:r>
            <a:r>
              <a:rPr lang="fr-FR" dirty="0">
                <a:solidFill>
                  <a:srgbClr val="231F20"/>
                </a:solidFill>
                <a:latin typeface="Arial Narrow"/>
                <a:cs typeface="Arial Narrow"/>
              </a:rPr>
              <a:t>□ </a:t>
            </a:r>
            <a:r>
              <a:rPr lang="fr-FR" sz="900" spc="-5" dirty="0" smtClean="0">
                <a:solidFill>
                  <a:srgbClr val="231F20"/>
                </a:solidFill>
                <a:latin typeface="Arial"/>
                <a:cs typeface="Arial"/>
              </a:rPr>
              <a:t>21 </a:t>
            </a:r>
            <a:r>
              <a:rPr lang="fr-FR" sz="900" dirty="0" smtClean="0">
                <a:solidFill>
                  <a:srgbClr val="231F20"/>
                </a:solidFill>
                <a:latin typeface="Arial"/>
                <a:cs typeface="Arial"/>
              </a:rPr>
              <a:t>à </a:t>
            </a:r>
            <a:r>
              <a:rPr lang="fr-FR" sz="900" spc="-5" dirty="0" smtClean="0">
                <a:solidFill>
                  <a:srgbClr val="231F20"/>
                </a:solidFill>
                <a:latin typeface="Arial"/>
                <a:cs typeface="Arial"/>
              </a:rPr>
              <a:t>200   </a:t>
            </a:r>
            <a:r>
              <a:rPr lang="fr-FR" dirty="0">
                <a:solidFill>
                  <a:srgbClr val="231F20"/>
                </a:solidFill>
                <a:latin typeface="Arial Narrow"/>
                <a:cs typeface="Arial Narrow"/>
              </a:rPr>
              <a:t>□</a:t>
            </a:r>
            <a:r>
              <a:rPr lang="fr-FR" spc="-275" dirty="0">
                <a:solidFill>
                  <a:srgbClr val="231F20"/>
                </a:solidFill>
                <a:latin typeface="Arial Narrow"/>
                <a:cs typeface="Arial Narrow"/>
              </a:rPr>
              <a:t> </a:t>
            </a:r>
            <a:r>
              <a:rPr lang="fr-FR" sz="900" dirty="0" smtClean="0">
                <a:solidFill>
                  <a:srgbClr val="231F20"/>
                </a:solidFill>
                <a:latin typeface="Arial"/>
                <a:cs typeface="Arial"/>
              </a:rPr>
              <a:t>Plus </a:t>
            </a:r>
            <a:r>
              <a:rPr lang="fr-FR" sz="900" spc="-5" dirty="0" smtClean="0">
                <a:solidFill>
                  <a:srgbClr val="231F20"/>
                </a:solidFill>
                <a:latin typeface="Arial"/>
                <a:cs typeface="Arial"/>
              </a:rPr>
              <a:t>de 200</a:t>
            </a:r>
            <a:endParaRPr lang="fr-FR" sz="900" dirty="0">
              <a:latin typeface="Arial"/>
              <a:cs typeface="Arial"/>
            </a:endParaRPr>
          </a:p>
          <a:p>
            <a:pPr marL="12700" algn="just">
              <a:lnSpc>
                <a:spcPts val="2070"/>
              </a:lnSpc>
            </a:pPr>
            <a:r>
              <a:rPr lang="fr-FR" sz="900" dirty="0" smtClean="0">
                <a:latin typeface="Arial"/>
                <a:cs typeface="Arial"/>
              </a:rPr>
              <a:t>Collège d’appartenance </a:t>
            </a:r>
            <a:r>
              <a:rPr lang="fr-FR" sz="700" i="1" spc="-5" dirty="0">
                <a:solidFill>
                  <a:srgbClr val="231F20"/>
                </a:solidFill>
                <a:latin typeface="Arial"/>
                <a:cs typeface="Arial"/>
              </a:rPr>
              <a:t>(la décision définitive d’affectation de l’adhérent à un collège appartient à la FG2A): </a:t>
            </a:r>
          </a:p>
          <a:p>
            <a:pPr marL="12700" algn="just">
              <a:lnSpc>
                <a:spcPts val="2070"/>
              </a:lnSpc>
            </a:pPr>
            <a:endParaRPr lang="fr-FR" sz="900" dirty="0">
              <a:latin typeface="Arial"/>
              <a:cs typeface="Arial"/>
            </a:endParaRPr>
          </a:p>
          <a:p>
            <a:pPr marL="12700" algn="just">
              <a:lnSpc>
                <a:spcPts val="2070"/>
              </a:lnSpc>
            </a:pPr>
            <a:r>
              <a:rPr lang="fr-FR" sz="900" dirty="0" smtClean="0">
                <a:latin typeface="Arial"/>
                <a:cs typeface="Arial"/>
              </a:rPr>
              <a:t> </a:t>
            </a:r>
          </a:p>
        </p:txBody>
      </p:sp>
      <p:pic>
        <p:nvPicPr>
          <p:cNvPr id="30" name="Image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8597" y="100800"/>
            <a:ext cx="2979306" cy="915900"/>
          </a:xfrm>
          <a:prstGeom prst="rect">
            <a:avLst/>
          </a:prstGeom>
        </p:spPr>
      </p:pic>
      <p:sp>
        <p:nvSpPr>
          <p:cNvPr id="33" name="ZoneTexte 32"/>
          <p:cNvSpPr txBox="1"/>
          <p:nvPr/>
        </p:nvSpPr>
        <p:spPr>
          <a:xfrm>
            <a:off x="0" y="1841500"/>
            <a:ext cx="4212483" cy="307777"/>
          </a:xfrm>
          <a:prstGeom prst="rect">
            <a:avLst/>
          </a:prstGeom>
          <a:noFill/>
        </p:spPr>
        <p:txBody>
          <a:bodyPr wrap="square" rtlCol="0">
            <a:spAutoFit/>
          </a:bodyPr>
          <a:lstStyle/>
          <a:p>
            <a:r>
              <a:rPr lang="fr-FR" sz="1400" b="1" u="sng" dirty="0">
                <a:solidFill>
                  <a:schemeClr val="tx2"/>
                </a:solidFill>
                <a:latin typeface="Arial"/>
                <a:cs typeface="Arial"/>
              </a:rPr>
              <a:t>Renseignements sur la société adhérente</a:t>
            </a:r>
          </a:p>
        </p:txBody>
      </p:sp>
      <p:sp>
        <p:nvSpPr>
          <p:cNvPr id="37" name="object 22"/>
          <p:cNvSpPr txBox="1"/>
          <p:nvPr/>
        </p:nvSpPr>
        <p:spPr>
          <a:xfrm>
            <a:off x="4616450" y="5024908"/>
            <a:ext cx="1856867" cy="692497"/>
          </a:xfrm>
          <a:prstGeom prst="rect">
            <a:avLst/>
          </a:prstGeom>
        </p:spPr>
        <p:txBody>
          <a:bodyPr vert="horz" wrap="square" lIns="0" tIns="0" rIns="0" bIns="0" rtlCol="0">
            <a:spAutoFit/>
          </a:bodyPr>
          <a:lstStyle/>
          <a:p>
            <a:pPr marL="202565" indent="-189865">
              <a:lnSpc>
                <a:spcPct val="100000"/>
              </a:lnSpc>
              <a:buSzPct val="200000"/>
              <a:buFont typeface="Arial Narrow"/>
              <a:buChar char="□"/>
              <a:tabLst>
                <a:tab pos="203200" algn="l"/>
              </a:tabLst>
            </a:pPr>
            <a:r>
              <a:rPr lang="fr-FR" sz="900" spc="-5" dirty="0" smtClean="0">
                <a:solidFill>
                  <a:srgbClr val="231F20"/>
                </a:solidFill>
                <a:latin typeface="Arial"/>
                <a:cs typeface="Arial"/>
              </a:rPr>
              <a:t>Collège Assureurs</a:t>
            </a:r>
          </a:p>
          <a:p>
            <a:pPr marL="202565" indent="-189865">
              <a:lnSpc>
                <a:spcPct val="100000"/>
              </a:lnSpc>
              <a:buSzPct val="200000"/>
              <a:buFont typeface="Arial Narrow"/>
              <a:buChar char="□"/>
              <a:tabLst>
                <a:tab pos="203200" algn="l"/>
              </a:tabLst>
            </a:pPr>
            <a:r>
              <a:rPr lang="fr-FR" sz="900" spc="-5" dirty="0" smtClean="0">
                <a:solidFill>
                  <a:srgbClr val="231F20"/>
                </a:solidFill>
                <a:latin typeface="Arial"/>
                <a:cs typeface="Arial"/>
              </a:rPr>
              <a:t>Collège Assisteurs</a:t>
            </a:r>
          </a:p>
          <a:p>
            <a:pPr marL="202565" indent="-189865">
              <a:lnSpc>
                <a:spcPct val="100000"/>
              </a:lnSpc>
              <a:buSzPct val="200000"/>
              <a:buFont typeface="Arial Narrow"/>
              <a:buChar char="□"/>
              <a:tabLst>
                <a:tab pos="203200" algn="l"/>
              </a:tabLst>
            </a:pPr>
            <a:r>
              <a:rPr lang="fr-FR" sz="900" spc="-5" dirty="0" smtClean="0">
                <a:solidFill>
                  <a:srgbClr val="231F20"/>
                </a:solidFill>
                <a:latin typeface="Arial"/>
                <a:cs typeface="Arial"/>
              </a:rPr>
              <a:t>Collège Distributeurs</a:t>
            </a:r>
          </a:p>
          <a:p>
            <a:pPr marL="202565" indent="-189865">
              <a:lnSpc>
                <a:spcPct val="100000"/>
              </a:lnSpc>
              <a:buSzPct val="200000"/>
              <a:buFont typeface="Arial Narrow"/>
              <a:buChar char="□"/>
              <a:tabLst>
                <a:tab pos="203200" algn="l"/>
              </a:tabLst>
            </a:pPr>
            <a:r>
              <a:rPr lang="fr-FR" sz="900" spc="-5" dirty="0" smtClean="0">
                <a:solidFill>
                  <a:srgbClr val="231F20"/>
                </a:solidFill>
                <a:latin typeface="Arial"/>
                <a:cs typeface="Arial"/>
              </a:rPr>
              <a:t>Collège Courtiers</a:t>
            </a:r>
          </a:p>
          <a:p>
            <a:pPr marL="202565" indent="-189865">
              <a:lnSpc>
                <a:spcPct val="100000"/>
              </a:lnSpc>
              <a:buSzPct val="200000"/>
              <a:buFont typeface="Arial Narrow"/>
              <a:buChar char="□"/>
              <a:tabLst>
                <a:tab pos="203200" algn="l"/>
              </a:tabLst>
            </a:pPr>
            <a:r>
              <a:rPr lang="fr-FR" sz="900" spc="-5" dirty="0" smtClean="0">
                <a:solidFill>
                  <a:srgbClr val="231F20"/>
                </a:solidFill>
                <a:latin typeface="Arial"/>
                <a:cs typeface="Arial"/>
              </a:rPr>
              <a:t>Collège Services</a:t>
            </a:r>
            <a:endParaRPr sz="900" dirty="0">
              <a:latin typeface="Arial"/>
              <a:cs typeface="Arial"/>
            </a:endParaRPr>
          </a:p>
        </p:txBody>
      </p:sp>
      <p:sp>
        <p:nvSpPr>
          <p:cNvPr id="15" name="object 25"/>
          <p:cNvSpPr txBox="1"/>
          <p:nvPr/>
        </p:nvSpPr>
        <p:spPr>
          <a:xfrm>
            <a:off x="81394" y="6129481"/>
            <a:ext cx="6499298" cy="762003"/>
          </a:xfrm>
          <a:prstGeom prst="rect">
            <a:avLst/>
          </a:prstGeom>
        </p:spPr>
        <p:txBody>
          <a:bodyPr vert="horz" wrap="square" lIns="0" tIns="0" rIns="0" bIns="0" rtlCol="0">
            <a:spAutoFit/>
          </a:bodyPr>
          <a:lstStyle/>
          <a:p>
            <a:pPr marL="12700">
              <a:lnSpc>
                <a:spcPct val="100000"/>
              </a:lnSpc>
            </a:pPr>
            <a:r>
              <a:rPr sz="1000" dirty="0">
                <a:solidFill>
                  <a:srgbClr val="BD202E"/>
                </a:solidFill>
                <a:latin typeface="Arial"/>
                <a:cs typeface="Arial"/>
              </a:rPr>
              <a:t>Modalités </a:t>
            </a:r>
            <a:r>
              <a:rPr sz="1000" spc="-5" dirty="0">
                <a:solidFill>
                  <a:srgbClr val="BD202E"/>
                </a:solidFill>
                <a:latin typeface="Arial"/>
                <a:cs typeface="Arial"/>
              </a:rPr>
              <a:t>de paiement et d’adhésion</a:t>
            </a:r>
            <a:r>
              <a:rPr sz="1000" spc="-70" dirty="0">
                <a:solidFill>
                  <a:srgbClr val="BD202E"/>
                </a:solidFill>
                <a:latin typeface="Arial"/>
                <a:cs typeface="Arial"/>
              </a:rPr>
              <a:t> </a:t>
            </a:r>
            <a:r>
              <a:rPr sz="1000" dirty="0">
                <a:solidFill>
                  <a:srgbClr val="BD202E"/>
                </a:solidFill>
                <a:latin typeface="Arial"/>
                <a:cs typeface="Arial"/>
              </a:rPr>
              <a:t>:</a:t>
            </a:r>
            <a:endParaRPr sz="1000" dirty="0">
              <a:latin typeface="Arial"/>
              <a:cs typeface="Arial"/>
            </a:endParaRPr>
          </a:p>
          <a:p>
            <a:pPr marL="12700">
              <a:lnSpc>
                <a:spcPct val="100000"/>
              </a:lnSpc>
              <a:spcBef>
                <a:spcPts val="665"/>
              </a:spcBef>
              <a:buSzPct val="200000"/>
              <a:buFont typeface="Arial Narrow"/>
              <a:buChar char="□"/>
              <a:tabLst>
                <a:tab pos="203200" algn="l"/>
              </a:tabLst>
            </a:pPr>
            <a:r>
              <a:rPr sz="900" spc="-5" dirty="0">
                <a:solidFill>
                  <a:srgbClr val="231F20"/>
                </a:solidFill>
                <a:latin typeface="Arial"/>
                <a:cs typeface="Arial"/>
              </a:rPr>
              <a:t>Chèque </a:t>
            </a:r>
            <a:r>
              <a:rPr sz="900" dirty="0">
                <a:solidFill>
                  <a:srgbClr val="231F20"/>
                </a:solidFill>
                <a:latin typeface="Arial"/>
                <a:cs typeface="Arial"/>
              </a:rPr>
              <a:t>- </a:t>
            </a:r>
            <a:r>
              <a:rPr sz="800" dirty="0">
                <a:solidFill>
                  <a:srgbClr val="231F20"/>
                </a:solidFill>
                <a:latin typeface="Arial"/>
                <a:cs typeface="Arial"/>
              </a:rPr>
              <a:t>à </a:t>
            </a:r>
            <a:r>
              <a:rPr sz="800" spc="-5" dirty="0">
                <a:solidFill>
                  <a:srgbClr val="231F20"/>
                </a:solidFill>
                <a:latin typeface="Arial"/>
                <a:cs typeface="Arial"/>
              </a:rPr>
              <a:t>l’ordre de </a:t>
            </a:r>
            <a:r>
              <a:rPr lang="fr-FR" sz="800" dirty="0" smtClean="0">
                <a:solidFill>
                  <a:srgbClr val="231F20"/>
                </a:solidFill>
                <a:latin typeface="Arial"/>
                <a:cs typeface="Arial"/>
              </a:rPr>
              <a:t>Fédération des Garanties et Assurances Affinitaires</a:t>
            </a:r>
            <a:endParaRPr sz="800" dirty="0">
              <a:latin typeface="Arial"/>
              <a:cs typeface="Arial"/>
            </a:endParaRPr>
          </a:p>
          <a:p>
            <a:pPr marL="12700" marR="5080">
              <a:lnSpc>
                <a:spcPct val="112500"/>
              </a:lnSpc>
              <a:spcBef>
                <a:spcPts val="140"/>
              </a:spcBef>
            </a:pPr>
            <a:r>
              <a:rPr sz="800" spc="-5" dirty="0">
                <a:solidFill>
                  <a:srgbClr val="231F20"/>
                </a:solidFill>
                <a:latin typeface="Arial"/>
                <a:cs typeface="Arial"/>
              </a:rPr>
              <a:t>Le bulletin d’adhésion est </a:t>
            </a:r>
            <a:r>
              <a:rPr sz="800" dirty="0">
                <a:solidFill>
                  <a:srgbClr val="231F20"/>
                </a:solidFill>
                <a:latin typeface="Arial"/>
                <a:cs typeface="Arial"/>
              </a:rPr>
              <a:t>à </a:t>
            </a:r>
            <a:r>
              <a:rPr lang="fr-FR" sz="800" dirty="0" smtClean="0">
                <a:solidFill>
                  <a:srgbClr val="231F20"/>
                </a:solidFill>
                <a:latin typeface="Arial"/>
                <a:cs typeface="Arial"/>
              </a:rPr>
              <a:t>nous </a:t>
            </a:r>
            <a:r>
              <a:rPr sz="800" dirty="0" smtClean="0">
                <a:solidFill>
                  <a:srgbClr val="231F20"/>
                </a:solidFill>
                <a:latin typeface="Arial"/>
                <a:cs typeface="Arial"/>
              </a:rPr>
              <a:t>renvoyer complété</a:t>
            </a:r>
            <a:r>
              <a:rPr lang="fr-FR" sz="800" dirty="0">
                <a:solidFill>
                  <a:srgbClr val="231F20"/>
                </a:solidFill>
                <a:latin typeface="Arial"/>
                <a:cs typeface="Arial"/>
              </a:rPr>
              <a:t> </a:t>
            </a:r>
            <a:r>
              <a:rPr sz="800" spc="-5" dirty="0" smtClean="0">
                <a:solidFill>
                  <a:srgbClr val="231F20"/>
                </a:solidFill>
                <a:latin typeface="Arial"/>
                <a:cs typeface="Arial"/>
              </a:rPr>
              <a:t>et </a:t>
            </a:r>
            <a:r>
              <a:rPr sz="800" spc="-5" dirty="0">
                <a:solidFill>
                  <a:srgbClr val="231F20"/>
                </a:solidFill>
                <a:latin typeface="Arial"/>
                <a:cs typeface="Arial"/>
              </a:rPr>
              <a:t>accompagné de </a:t>
            </a:r>
            <a:r>
              <a:rPr sz="800" dirty="0">
                <a:solidFill>
                  <a:srgbClr val="231F20"/>
                </a:solidFill>
                <a:latin typeface="Arial"/>
                <a:cs typeface="Arial"/>
              </a:rPr>
              <a:t>votre chèque à : </a:t>
            </a:r>
            <a:r>
              <a:rPr lang="fr-FR" sz="800" dirty="0" smtClean="0">
                <a:solidFill>
                  <a:srgbClr val="231F20"/>
                </a:solidFill>
                <a:latin typeface="Arial"/>
                <a:cs typeface="Arial"/>
              </a:rPr>
              <a:t>FG2A, 16 rue de Bucarest, 75008 Paris</a:t>
            </a:r>
            <a:endParaRPr sz="800" dirty="0">
              <a:latin typeface="Arial"/>
              <a:cs typeface="Arial"/>
            </a:endParaRPr>
          </a:p>
          <a:p>
            <a:pPr marL="12700" marR="92710">
              <a:lnSpc>
                <a:spcPct val="109300"/>
              </a:lnSpc>
              <a:spcBef>
                <a:spcPts val="605"/>
              </a:spcBef>
              <a:buSzPct val="200000"/>
              <a:buFont typeface="Arial Narrow"/>
              <a:buChar char="□"/>
              <a:tabLst>
                <a:tab pos="203200" algn="l"/>
              </a:tabLst>
            </a:pPr>
            <a:r>
              <a:rPr sz="900" spc="-10" dirty="0">
                <a:solidFill>
                  <a:srgbClr val="231F20"/>
                </a:solidFill>
                <a:latin typeface="Arial"/>
                <a:cs typeface="Arial"/>
              </a:rPr>
              <a:t>Virement </a:t>
            </a:r>
            <a:r>
              <a:rPr sz="900" dirty="0">
                <a:solidFill>
                  <a:srgbClr val="231F20"/>
                </a:solidFill>
                <a:latin typeface="Arial"/>
                <a:cs typeface="Arial"/>
              </a:rPr>
              <a:t>: </a:t>
            </a:r>
            <a:r>
              <a:rPr sz="800" dirty="0">
                <a:solidFill>
                  <a:srgbClr val="231F20"/>
                </a:solidFill>
                <a:latin typeface="Arial"/>
                <a:cs typeface="Arial"/>
              </a:rPr>
              <a:t>En cas </a:t>
            </a:r>
            <a:r>
              <a:rPr sz="800" spc="-5" dirty="0">
                <a:solidFill>
                  <a:srgbClr val="231F20"/>
                </a:solidFill>
                <a:latin typeface="Arial"/>
                <a:cs typeface="Arial"/>
              </a:rPr>
              <a:t>de paiement par </a:t>
            </a:r>
            <a:r>
              <a:rPr sz="800" dirty="0">
                <a:solidFill>
                  <a:srgbClr val="231F20"/>
                </a:solidFill>
                <a:latin typeface="Arial"/>
                <a:cs typeface="Arial"/>
              </a:rPr>
              <a:t>virement, vous </a:t>
            </a:r>
            <a:r>
              <a:rPr sz="800" spc="-5" dirty="0">
                <a:solidFill>
                  <a:srgbClr val="231F20"/>
                </a:solidFill>
                <a:latin typeface="Arial"/>
                <a:cs typeface="Arial"/>
              </a:rPr>
              <a:t>pouvez adresser </a:t>
            </a:r>
            <a:r>
              <a:rPr sz="800" dirty="0">
                <a:solidFill>
                  <a:srgbClr val="231F20"/>
                </a:solidFill>
                <a:latin typeface="Arial"/>
                <a:cs typeface="Arial"/>
              </a:rPr>
              <a:t>votre </a:t>
            </a:r>
            <a:r>
              <a:rPr sz="800" spc="-5" dirty="0">
                <a:solidFill>
                  <a:srgbClr val="231F20"/>
                </a:solidFill>
                <a:latin typeface="Arial"/>
                <a:cs typeface="Arial"/>
              </a:rPr>
              <a:t>bulletin d’adhésion par </a:t>
            </a:r>
            <a:r>
              <a:rPr sz="800" dirty="0">
                <a:solidFill>
                  <a:srgbClr val="231F20"/>
                </a:solidFill>
                <a:latin typeface="Arial"/>
                <a:cs typeface="Arial"/>
              </a:rPr>
              <a:t>mail à </a:t>
            </a:r>
            <a:r>
              <a:rPr lang="fr-FR" sz="800" dirty="0" smtClean="0">
                <a:solidFill>
                  <a:srgbClr val="231F20"/>
                </a:solidFill>
                <a:latin typeface="Arial"/>
                <a:cs typeface="Arial"/>
              </a:rPr>
              <a:t>sophie.hozatte@fg2a.com</a:t>
            </a:r>
            <a:endParaRPr sz="800" dirty="0">
              <a:latin typeface="Arial"/>
              <a:cs typeface="Arial"/>
            </a:endParaRPr>
          </a:p>
        </p:txBody>
      </p:sp>
      <p:graphicFrame>
        <p:nvGraphicFramePr>
          <p:cNvPr id="17" name="object 26"/>
          <p:cNvGraphicFramePr>
            <a:graphicFrameLocks noGrp="1"/>
          </p:cNvGraphicFramePr>
          <p:nvPr>
            <p:extLst>
              <p:ext uri="{D42A27DB-BD31-4B8C-83A1-F6EECF244321}">
                <p14:modId xmlns:p14="http://schemas.microsoft.com/office/powerpoint/2010/main" val="1655655559"/>
              </p:ext>
            </p:extLst>
          </p:nvPr>
        </p:nvGraphicFramePr>
        <p:xfrm>
          <a:off x="154626" y="7342853"/>
          <a:ext cx="7247248" cy="1247772"/>
        </p:xfrm>
        <a:graphic>
          <a:graphicData uri="http://schemas.openxmlformats.org/drawingml/2006/table">
            <a:tbl>
              <a:tblPr firstRow="1" bandRow="1">
                <a:tableStyleId>{2D5ABB26-0587-4C30-8999-92F81FD0307C}</a:tableStyleId>
              </a:tblPr>
              <a:tblGrid>
                <a:gridCol w="477628"/>
                <a:gridCol w="1316648"/>
                <a:gridCol w="1234358"/>
                <a:gridCol w="576033"/>
                <a:gridCol w="2562811"/>
                <a:gridCol w="1079770"/>
              </a:tblGrid>
              <a:tr h="175564">
                <a:tc>
                  <a:txBody>
                    <a:bodyPr/>
                    <a:lstStyle/>
                    <a:p>
                      <a:pPr marL="59690" algn="ctr" rtl="0">
                        <a:lnSpc>
                          <a:spcPct val="100000"/>
                        </a:lnSpc>
                        <a:spcBef>
                          <a:spcPts val="180"/>
                        </a:spcBef>
                        <a:tabLst>
                          <a:tab pos="546100" algn="l"/>
                        </a:tabLst>
                      </a:pPr>
                      <a:r>
                        <a:rPr lang="fr-FR" sz="800" dirty="0" smtClean="0">
                          <a:solidFill>
                            <a:srgbClr val="231F20"/>
                          </a:solidFill>
                          <a:latin typeface="Arial"/>
                          <a:cs typeface="Arial"/>
                        </a:rPr>
                        <a:t>Banque</a:t>
                      </a:r>
                      <a:endParaRPr sz="800" dirty="0">
                        <a:latin typeface="Arial"/>
                        <a:cs typeface="Arial"/>
                      </a:endParaRPr>
                    </a:p>
                  </a:txBody>
                  <a:tcPr marL="0" marR="0" marT="0" marB="0">
                    <a:solidFill>
                      <a:srgbClr val="E0E1E2"/>
                    </a:solidFill>
                  </a:tcPr>
                </a:tc>
                <a:tc>
                  <a:txBody>
                    <a:bodyPr/>
                    <a:lstStyle/>
                    <a:p>
                      <a:pPr marL="59690" algn="ctr">
                        <a:lnSpc>
                          <a:spcPct val="100000"/>
                        </a:lnSpc>
                        <a:spcBef>
                          <a:spcPts val="180"/>
                        </a:spcBef>
                        <a:tabLst>
                          <a:tab pos="546100" algn="l"/>
                        </a:tabLst>
                      </a:pPr>
                      <a:r>
                        <a:rPr sz="800" spc="-5" dirty="0" smtClean="0">
                          <a:solidFill>
                            <a:srgbClr val="231F20"/>
                          </a:solidFill>
                          <a:latin typeface="Arial"/>
                          <a:cs typeface="Arial"/>
                        </a:rPr>
                        <a:t>Code</a:t>
                      </a:r>
                      <a:r>
                        <a:rPr sz="800" spc="-95" dirty="0" smtClean="0">
                          <a:solidFill>
                            <a:srgbClr val="231F20"/>
                          </a:solidFill>
                          <a:latin typeface="Arial"/>
                          <a:cs typeface="Arial"/>
                        </a:rPr>
                        <a:t> </a:t>
                      </a:r>
                      <a:r>
                        <a:rPr sz="800" spc="-5" dirty="0">
                          <a:solidFill>
                            <a:srgbClr val="231F20"/>
                          </a:solidFill>
                          <a:latin typeface="Arial"/>
                          <a:cs typeface="Arial"/>
                        </a:rPr>
                        <a:t>guichet</a:t>
                      </a:r>
                      <a:endParaRPr sz="800" dirty="0">
                        <a:latin typeface="Arial"/>
                        <a:cs typeface="Arial"/>
                      </a:endParaRPr>
                    </a:p>
                  </a:txBody>
                  <a:tcPr marL="0" marR="0" marT="0" marB="0">
                    <a:solidFill>
                      <a:srgbClr val="E0E1E2"/>
                    </a:solidFill>
                  </a:tcPr>
                </a:tc>
                <a:tc>
                  <a:txBody>
                    <a:bodyPr/>
                    <a:lstStyle/>
                    <a:p>
                      <a:pPr marR="635" algn="ctr">
                        <a:lnSpc>
                          <a:spcPct val="100000"/>
                        </a:lnSpc>
                        <a:spcBef>
                          <a:spcPts val="180"/>
                        </a:spcBef>
                      </a:pPr>
                      <a:r>
                        <a:rPr sz="800" spc="-5" dirty="0">
                          <a:solidFill>
                            <a:srgbClr val="231F20"/>
                          </a:solidFill>
                          <a:latin typeface="Arial"/>
                          <a:cs typeface="Arial"/>
                        </a:rPr>
                        <a:t>N° de</a:t>
                      </a:r>
                      <a:r>
                        <a:rPr sz="800" spc="-85" dirty="0">
                          <a:solidFill>
                            <a:srgbClr val="231F20"/>
                          </a:solidFill>
                          <a:latin typeface="Arial"/>
                          <a:cs typeface="Arial"/>
                        </a:rPr>
                        <a:t> </a:t>
                      </a:r>
                      <a:r>
                        <a:rPr sz="800" dirty="0">
                          <a:solidFill>
                            <a:srgbClr val="231F20"/>
                          </a:solidFill>
                          <a:latin typeface="Arial"/>
                          <a:cs typeface="Arial"/>
                        </a:rPr>
                        <a:t>compte</a:t>
                      </a:r>
                      <a:endParaRPr sz="800" dirty="0">
                        <a:latin typeface="Arial"/>
                        <a:cs typeface="Arial"/>
                      </a:endParaRPr>
                    </a:p>
                  </a:txBody>
                  <a:tcPr marL="0" marR="0" marT="0" marB="0">
                    <a:solidFill>
                      <a:srgbClr val="E0E1E2"/>
                    </a:solidFill>
                  </a:tcPr>
                </a:tc>
                <a:tc>
                  <a:txBody>
                    <a:bodyPr/>
                    <a:lstStyle/>
                    <a:p>
                      <a:pPr marL="6985" algn="ctr">
                        <a:lnSpc>
                          <a:spcPct val="100000"/>
                        </a:lnSpc>
                        <a:spcBef>
                          <a:spcPts val="180"/>
                        </a:spcBef>
                      </a:pPr>
                      <a:r>
                        <a:rPr sz="800" spc="-5" dirty="0">
                          <a:solidFill>
                            <a:srgbClr val="231F20"/>
                          </a:solidFill>
                          <a:latin typeface="Arial"/>
                          <a:cs typeface="Arial"/>
                        </a:rPr>
                        <a:t>Clé</a:t>
                      </a:r>
                      <a:endParaRPr sz="800">
                        <a:latin typeface="Arial"/>
                        <a:cs typeface="Arial"/>
                      </a:endParaRPr>
                    </a:p>
                  </a:txBody>
                  <a:tcPr marL="0" marR="0" marT="0" marB="0">
                    <a:solidFill>
                      <a:srgbClr val="E0E1E2"/>
                    </a:solidFill>
                  </a:tcPr>
                </a:tc>
                <a:tc>
                  <a:txBody>
                    <a:bodyPr/>
                    <a:lstStyle/>
                    <a:p>
                      <a:pPr marR="63500" algn="ctr">
                        <a:lnSpc>
                          <a:spcPct val="100000"/>
                        </a:lnSpc>
                        <a:spcBef>
                          <a:spcPts val="180"/>
                        </a:spcBef>
                      </a:pPr>
                      <a:r>
                        <a:rPr sz="800" spc="-5" dirty="0">
                          <a:solidFill>
                            <a:srgbClr val="231F20"/>
                          </a:solidFill>
                          <a:latin typeface="Arial"/>
                          <a:cs typeface="Arial"/>
                        </a:rPr>
                        <a:t>Domiciliation</a:t>
                      </a:r>
                      <a:endParaRPr sz="800">
                        <a:latin typeface="Arial"/>
                        <a:cs typeface="Arial"/>
                      </a:endParaRPr>
                    </a:p>
                  </a:txBody>
                  <a:tcPr marL="0" marR="0" marT="0" marB="0">
                    <a:solidFill>
                      <a:srgbClr val="E0E1E2"/>
                    </a:solidFill>
                  </a:tcPr>
                </a:tc>
                <a:tc>
                  <a:txBody>
                    <a:bodyPr/>
                    <a:lstStyle/>
                    <a:p>
                      <a:pPr marR="63500" algn="ctr">
                        <a:lnSpc>
                          <a:spcPct val="100000"/>
                        </a:lnSpc>
                        <a:spcBef>
                          <a:spcPts val="180"/>
                        </a:spcBef>
                      </a:pPr>
                      <a:r>
                        <a:rPr sz="800" dirty="0">
                          <a:solidFill>
                            <a:srgbClr val="231F20"/>
                          </a:solidFill>
                          <a:latin typeface="Arial"/>
                          <a:cs typeface="Arial"/>
                        </a:rPr>
                        <a:t>Motif</a:t>
                      </a:r>
                      <a:endParaRPr sz="800">
                        <a:latin typeface="Arial"/>
                        <a:cs typeface="Arial"/>
                      </a:endParaRPr>
                    </a:p>
                  </a:txBody>
                  <a:tcPr marL="0" marR="0" marT="0" marB="0">
                    <a:solidFill>
                      <a:srgbClr val="E0E1E2"/>
                    </a:solidFill>
                  </a:tcPr>
                </a:tc>
              </a:tr>
              <a:tr h="144049">
                <a:tc>
                  <a:txBody>
                    <a:bodyPr/>
                    <a:lstStyle/>
                    <a:p>
                      <a:pPr marL="93980" algn="ctr" rtl="0">
                        <a:lnSpc>
                          <a:spcPct val="100000"/>
                        </a:lnSpc>
                        <a:spcBef>
                          <a:spcPts val="180"/>
                        </a:spcBef>
                        <a:tabLst>
                          <a:tab pos="704850" algn="l"/>
                        </a:tabLst>
                      </a:pPr>
                      <a:r>
                        <a:rPr lang="fr-FR" sz="800" spc="-5" dirty="0" smtClean="0">
                          <a:solidFill>
                            <a:srgbClr val="231F20"/>
                          </a:solidFill>
                          <a:latin typeface="Arial"/>
                          <a:cs typeface="Arial"/>
                        </a:rPr>
                        <a:t>20041</a:t>
                      </a:r>
                      <a:endParaRPr sz="800" dirty="0">
                        <a:latin typeface="Arial"/>
                        <a:cs typeface="Arial"/>
                      </a:endParaRPr>
                    </a:p>
                  </a:txBody>
                  <a:tcPr marL="0" marR="0" marT="0" marB="0"/>
                </a:tc>
                <a:tc>
                  <a:txBody>
                    <a:bodyPr/>
                    <a:lstStyle/>
                    <a:p>
                      <a:pPr marL="93980" algn="ctr">
                        <a:lnSpc>
                          <a:spcPct val="100000"/>
                        </a:lnSpc>
                        <a:spcBef>
                          <a:spcPts val="180"/>
                        </a:spcBef>
                        <a:tabLst>
                          <a:tab pos="704850" algn="l"/>
                        </a:tabLst>
                      </a:pPr>
                      <a:r>
                        <a:rPr lang="fr-FR" sz="800" spc="-5" dirty="0" smtClean="0">
                          <a:solidFill>
                            <a:srgbClr val="231F20"/>
                          </a:solidFill>
                          <a:latin typeface="Arial"/>
                          <a:cs typeface="Arial"/>
                        </a:rPr>
                        <a:t>00001</a:t>
                      </a:r>
                      <a:endParaRPr sz="800" dirty="0">
                        <a:latin typeface="Arial"/>
                        <a:cs typeface="Arial"/>
                      </a:endParaRPr>
                    </a:p>
                  </a:txBody>
                  <a:tcPr marL="0" marR="0" marT="0" marB="0"/>
                </a:tc>
                <a:tc>
                  <a:txBody>
                    <a:bodyPr/>
                    <a:lstStyle/>
                    <a:p>
                      <a:pPr marR="635" algn="ctr">
                        <a:lnSpc>
                          <a:spcPct val="100000"/>
                        </a:lnSpc>
                        <a:spcBef>
                          <a:spcPts val="180"/>
                        </a:spcBef>
                      </a:pPr>
                      <a:r>
                        <a:rPr lang="fr-FR" sz="800" spc="-5" dirty="0" smtClean="0">
                          <a:solidFill>
                            <a:srgbClr val="231F20"/>
                          </a:solidFill>
                          <a:latin typeface="Arial"/>
                          <a:cs typeface="Arial"/>
                        </a:rPr>
                        <a:t>5765326P020</a:t>
                      </a:r>
                      <a:endParaRPr sz="800" dirty="0">
                        <a:latin typeface="Arial"/>
                        <a:cs typeface="Arial"/>
                      </a:endParaRPr>
                    </a:p>
                  </a:txBody>
                  <a:tcPr marL="0" marR="0" marT="0" marB="0"/>
                </a:tc>
                <a:tc>
                  <a:txBody>
                    <a:bodyPr/>
                    <a:lstStyle/>
                    <a:p>
                      <a:pPr marL="6985" algn="ctr">
                        <a:lnSpc>
                          <a:spcPct val="100000"/>
                        </a:lnSpc>
                        <a:spcBef>
                          <a:spcPts val="180"/>
                        </a:spcBef>
                      </a:pPr>
                      <a:r>
                        <a:rPr lang="fr-FR" sz="800" spc="-5" dirty="0" smtClean="0">
                          <a:solidFill>
                            <a:srgbClr val="231F20"/>
                          </a:solidFill>
                          <a:latin typeface="Arial"/>
                          <a:cs typeface="Arial"/>
                        </a:rPr>
                        <a:t>13</a:t>
                      </a:r>
                      <a:endParaRPr sz="800" dirty="0">
                        <a:latin typeface="Arial"/>
                        <a:cs typeface="Arial"/>
                      </a:endParaRPr>
                    </a:p>
                  </a:txBody>
                  <a:tcPr marL="0" marR="0" marT="0" marB="0"/>
                </a:tc>
                <a:tc>
                  <a:txBody>
                    <a:bodyPr/>
                    <a:lstStyle/>
                    <a:p>
                      <a:pPr marR="63500" algn="ctr">
                        <a:lnSpc>
                          <a:spcPct val="100000"/>
                        </a:lnSpc>
                        <a:spcBef>
                          <a:spcPts val="180"/>
                        </a:spcBef>
                      </a:pPr>
                      <a:r>
                        <a:rPr lang="fr-FR" sz="800" spc="-5" dirty="0" smtClean="0">
                          <a:solidFill>
                            <a:srgbClr val="231F20"/>
                          </a:solidFill>
                          <a:latin typeface="Arial"/>
                          <a:cs typeface="Arial"/>
                        </a:rPr>
                        <a:t>La Banque Postale </a:t>
                      </a:r>
                      <a:r>
                        <a:rPr lang="mr-IN" sz="800" spc="-5" dirty="0" smtClean="0">
                          <a:solidFill>
                            <a:srgbClr val="231F20"/>
                          </a:solidFill>
                          <a:latin typeface="Arial"/>
                          <a:cs typeface="Arial"/>
                        </a:rPr>
                        <a:t>–</a:t>
                      </a:r>
                      <a:r>
                        <a:rPr lang="fr-FR" sz="800" spc="-5" dirty="0" smtClean="0">
                          <a:solidFill>
                            <a:srgbClr val="231F20"/>
                          </a:solidFill>
                          <a:latin typeface="Arial"/>
                          <a:cs typeface="Arial"/>
                        </a:rPr>
                        <a:t> Paris IDF Centre Financier- 75900 Paris Cedex 15</a:t>
                      </a:r>
                      <a:endParaRPr sz="800" dirty="0">
                        <a:latin typeface="Arial"/>
                        <a:cs typeface="Arial"/>
                      </a:endParaRPr>
                    </a:p>
                  </a:txBody>
                  <a:tcPr marL="0" marR="0" marT="0" marB="0"/>
                </a:tc>
                <a:tc>
                  <a:txBody>
                    <a:bodyPr/>
                    <a:lstStyle/>
                    <a:p>
                      <a:pPr marR="63500" algn="ctr">
                        <a:lnSpc>
                          <a:spcPct val="100000"/>
                        </a:lnSpc>
                        <a:spcBef>
                          <a:spcPts val="180"/>
                        </a:spcBef>
                      </a:pPr>
                      <a:r>
                        <a:rPr sz="800" dirty="0" smtClean="0">
                          <a:solidFill>
                            <a:srgbClr val="231F20"/>
                          </a:solidFill>
                          <a:latin typeface="Arial"/>
                          <a:cs typeface="Arial"/>
                        </a:rPr>
                        <a:t>Adhésion</a:t>
                      </a:r>
                      <a:r>
                        <a:rPr lang="fr-FR" sz="800" dirty="0" smtClean="0">
                          <a:solidFill>
                            <a:srgbClr val="231F20"/>
                          </a:solidFill>
                          <a:latin typeface="Arial"/>
                          <a:cs typeface="Arial"/>
                        </a:rPr>
                        <a:t> FG2A</a:t>
                      </a:r>
                      <a:endParaRPr sz="800" dirty="0">
                        <a:latin typeface="Arial"/>
                        <a:cs typeface="Arial"/>
                      </a:endParaRPr>
                    </a:p>
                  </a:txBody>
                  <a:tcPr marL="0" marR="0" marT="0" marB="0"/>
                </a:tc>
              </a:tr>
              <a:tr h="207092">
                <a:tc gridSpan="6">
                  <a:txBody>
                    <a:bodyPr/>
                    <a:lstStyle/>
                    <a:p>
                      <a:pPr algn="ctr">
                        <a:lnSpc>
                          <a:spcPct val="100000"/>
                        </a:lnSpc>
                        <a:spcBef>
                          <a:spcPts val="430"/>
                        </a:spcBef>
                      </a:pPr>
                      <a:r>
                        <a:rPr sz="800" dirty="0">
                          <a:solidFill>
                            <a:srgbClr val="231F20"/>
                          </a:solidFill>
                          <a:latin typeface="Arial"/>
                          <a:cs typeface="Arial"/>
                        </a:rPr>
                        <a:t>IBAN</a:t>
                      </a:r>
                      <a:endParaRPr sz="800" dirty="0">
                        <a:latin typeface="Arial"/>
                        <a:cs typeface="Arial"/>
                      </a:endParaRPr>
                    </a:p>
                  </a:txBody>
                  <a:tcPr marL="0" marR="0" marT="0" marB="0">
                    <a:solidFill>
                      <a:srgbClr val="E0E1E2"/>
                    </a:solidFill>
                  </a:tcPr>
                </a:tc>
                <a:tc hMerge="1">
                  <a:txBody>
                    <a:bodyPr/>
                    <a:lstStyle/>
                    <a:p>
                      <a:pPr algn="ctr">
                        <a:lnSpc>
                          <a:spcPct val="100000"/>
                        </a:lnSpc>
                        <a:spcBef>
                          <a:spcPts val="430"/>
                        </a:spcBef>
                      </a:pPr>
                      <a:endParaRPr sz="800" dirty="0">
                        <a:latin typeface="Arial"/>
                        <a:cs typeface="Arial"/>
                      </a:endParaRPr>
                    </a:p>
                  </a:txBody>
                  <a:tcPr marL="0" marR="0" marT="0" marB="0">
                    <a:solidFill>
                      <a:srgbClr val="E0E1E2"/>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r>
              <a:tr h="207092">
                <a:tc gridSpan="6">
                  <a:txBody>
                    <a:bodyPr/>
                    <a:lstStyle/>
                    <a:p>
                      <a:pPr marL="0" algn="ctr" rtl="0">
                        <a:lnSpc>
                          <a:spcPct val="100000"/>
                        </a:lnSpc>
                        <a:spcBef>
                          <a:spcPts val="430"/>
                        </a:spcBef>
                      </a:pPr>
                      <a:r>
                        <a:rPr lang="fr-FR" sz="800" dirty="0" smtClean="0">
                          <a:latin typeface="Arial"/>
                          <a:cs typeface="Arial"/>
                        </a:rPr>
                        <a:t>FR95 2004 1000 0157 6532 6P02 013</a:t>
                      </a:r>
                      <a:endParaRPr sz="800" dirty="0">
                        <a:latin typeface="Arial"/>
                        <a:cs typeface="Arial"/>
                      </a:endParaRPr>
                    </a:p>
                  </a:txBody>
                  <a:tcPr marL="0" marR="0" marT="0" marB="0">
                    <a:solidFill>
                      <a:schemeClr val="bg1"/>
                    </a:solidFill>
                  </a:tcPr>
                </a:tc>
                <a:tc hMerge="1">
                  <a:txBody>
                    <a:bodyPr/>
                    <a:lstStyle/>
                    <a:p>
                      <a:pPr marL="0" algn="ctr" rtl="0">
                        <a:lnSpc>
                          <a:spcPct val="100000"/>
                        </a:lnSpc>
                        <a:spcBef>
                          <a:spcPts val="430"/>
                        </a:spcBef>
                      </a:pPr>
                      <a:endParaRPr sz="800" dirty="0">
                        <a:latin typeface="Arial"/>
                        <a:cs typeface="Arial"/>
                      </a:endParaRPr>
                    </a:p>
                  </a:txBody>
                  <a:tcPr marL="0" marR="0" marT="0" marB="0">
                    <a:solidFill>
                      <a:schemeClr val="bg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07092">
                <a:tc gridSpan="6">
                  <a:txBody>
                    <a:bodyPr/>
                    <a:lstStyle/>
                    <a:p>
                      <a:pPr marL="0" algn="ctr" rtl="0">
                        <a:lnSpc>
                          <a:spcPct val="100000"/>
                        </a:lnSpc>
                        <a:spcBef>
                          <a:spcPts val="430"/>
                        </a:spcBef>
                      </a:pPr>
                      <a:r>
                        <a:rPr lang="fr-FR" sz="800" dirty="0" smtClean="0">
                          <a:latin typeface="Arial"/>
                          <a:cs typeface="Arial"/>
                        </a:rPr>
                        <a:t>BIC</a:t>
                      </a:r>
                      <a:endParaRPr sz="800" dirty="0">
                        <a:latin typeface="Arial"/>
                        <a:cs typeface="Arial"/>
                      </a:endParaRPr>
                    </a:p>
                  </a:txBody>
                  <a:tcPr marL="0" marR="0" marT="0" marB="0">
                    <a:solidFill>
                      <a:srgbClr val="E0E1E2"/>
                    </a:solidFill>
                  </a:tcPr>
                </a:tc>
                <a:tc hMerge="1">
                  <a:txBody>
                    <a:bodyPr/>
                    <a:lstStyle/>
                    <a:p>
                      <a:pPr marL="0" algn="ctr" rtl="0">
                        <a:lnSpc>
                          <a:spcPct val="100000"/>
                        </a:lnSpc>
                        <a:spcBef>
                          <a:spcPts val="430"/>
                        </a:spcBef>
                      </a:pPr>
                      <a:endParaRPr sz="800" dirty="0">
                        <a:latin typeface="Arial"/>
                        <a:cs typeface="Arial"/>
                      </a:endParaRPr>
                    </a:p>
                  </a:txBody>
                  <a:tcPr marL="0" marR="0" marT="0" marB="0">
                    <a:solidFill>
                      <a:srgbClr val="E0E1E2"/>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07092">
                <a:tc gridSpan="6">
                  <a:txBody>
                    <a:bodyPr/>
                    <a:lstStyle/>
                    <a:p>
                      <a:pPr marL="0" algn="ctr" rtl="0">
                        <a:lnSpc>
                          <a:spcPct val="100000"/>
                        </a:lnSpc>
                        <a:spcBef>
                          <a:spcPts val="430"/>
                        </a:spcBef>
                      </a:pPr>
                      <a:r>
                        <a:rPr lang="fr-FR" sz="800" dirty="0" smtClean="0">
                          <a:latin typeface="Arial"/>
                          <a:cs typeface="Arial"/>
                        </a:rPr>
                        <a:t>PSSTFRPPPAR</a:t>
                      </a:r>
                      <a:endParaRPr sz="800" dirty="0">
                        <a:latin typeface="Arial"/>
                        <a:cs typeface="Arial"/>
                      </a:endParaRPr>
                    </a:p>
                  </a:txBody>
                  <a:tcPr marL="0" marR="0" marT="0" marB="0">
                    <a:solidFill>
                      <a:schemeClr val="bg1"/>
                    </a:solidFill>
                  </a:tcPr>
                </a:tc>
                <a:tc hMerge="1">
                  <a:txBody>
                    <a:bodyPr/>
                    <a:lstStyle/>
                    <a:p>
                      <a:pPr marL="0" algn="ctr" rtl="0">
                        <a:lnSpc>
                          <a:spcPct val="100000"/>
                        </a:lnSpc>
                        <a:spcBef>
                          <a:spcPts val="430"/>
                        </a:spcBef>
                      </a:pPr>
                      <a:endParaRPr sz="800" dirty="0">
                        <a:latin typeface="Arial"/>
                        <a:cs typeface="Arial"/>
                      </a:endParaRPr>
                    </a:p>
                  </a:txBody>
                  <a:tcPr marL="0" marR="0" marT="0" marB="0">
                    <a:solidFill>
                      <a:schemeClr val="bg1"/>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sp>
        <p:nvSpPr>
          <p:cNvPr id="8" name="Espace réservé du numéro de diapositive 7"/>
          <p:cNvSpPr>
            <a:spLocks noGrp="1"/>
          </p:cNvSpPr>
          <p:nvPr>
            <p:ph type="sldNum" sz="quarter" idx="7"/>
          </p:nvPr>
        </p:nvSpPr>
        <p:spPr>
          <a:xfrm>
            <a:off x="5445252" y="9944862"/>
            <a:ext cx="1739455" cy="184666"/>
          </a:xfrm>
        </p:spPr>
        <p:txBody>
          <a:bodyPr/>
          <a:lstStyle/>
          <a:p>
            <a:r>
              <a:rPr lang="fr-FR" sz="1200" dirty="0"/>
              <a:t>Page </a:t>
            </a:r>
            <a:fld id="{B6F15528-21DE-4FAA-801E-634DDDAF4B2B}" type="slidenum">
              <a:rPr lang="uk-UA" sz="1200"/>
              <a:pPr/>
              <a:t>1</a:t>
            </a:fld>
            <a:r>
              <a:rPr lang="fr-FR" sz="1200" dirty="0"/>
              <a:t>/5</a:t>
            </a:r>
            <a:endParaRPr lang="uk-UA"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object 5"/>
          <p:cNvSpPr/>
          <p:nvPr/>
        </p:nvSpPr>
        <p:spPr>
          <a:xfrm>
            <a:off x="7171105" y="9795702"/>
            <a:ext cx="0" cy="0"/>
          </a:xfrm>
          <a:custGeom>
            <a:avLst/>
            <a:gdLst/>
            <a:ahLst/>
            <a:cxnLst/>
            <a:rect l="l" t="t" r="r" b="b"/>
            <a:pathLst>
              <a:path>
                <a:moveTo>
                  <a:pt x="0" y="0"/>
                </a:moveTo>
                <a:lnTo>
                  <a:pt x="0" y="0"/>
                </a:lnTo>
              </a:path>
            </a:pathLst>
          </a:custGeom>
          <a:ln w="25400">
            <a:solidFill>
              <a:srgbClr val="535154"/>
            </a:solidFill>
          </a:ln>
        </p:spPr>
        <p:txBody>
          <a:bodyPr wrap="square" lIns="0" tIns="0" rIns="0" bIns="0" rtlCol="0"/>
          <a:lstStyle/>
          <a:p>
            <a:endParaRPr/>
          </a:p>
        </p:txBody>
      </p:sp>
      <p:sp>
        <p:nvSpPr>
          <p:cNvPr id="6" name="object 6"/>
          <p:cNvSpPr/>
          <p:nvPr/>
        </p:nvSpPr>
        <p:spPr>
          <a:xfrm>
            <a:off x="2100707" y="9795702"/>
            <a:ext cx="0" cy="0"/>
          </a:xfrm>
          <a:custGeom>
            <a:avLst/>
            <a:gdLst/>
            <a:ahLst/>
            <a:cxnLst/>
            <a:rect l="l" t="t" r="r" b="b"/>
            <a:pathLst>
              <a:path>
                <a:moveTo>
                  <a:pt x="0" y="0"/>
                </a:moveTo>
                <a:lnTo>
                  <a:pt x="0" y="0"/>
                </a:lnTo>
              </a:path>
            </a:pathLst>
          </a:custGeom>
          <a:ln w="25400">
            <a:solidFill>
              <a:srgbClr val="535154"/>
            </a:solidFill>
          </a:ln>
        </p:spPr>
        <p:txBody>
          <a:bodyPr wrap="square" lIns="0" tIns="0" rIns="0" bIns="0" rtlCol="0"/>
          <a:lstStyle/>
          <a:p>
            <a:endParaRPr/>
          </a:p>
        </p:txBody>
      </p:sp>
      <p:pic>
        <p:nvPicPr>
          <p:cNvPr id="30" name="Image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10" y="58977"/>
            <a:ext cx="2979306" cy="915900"/>
          </a:xfrm>
          <a:prstGeom prst="rect">
            <a:avLst/>
          </a:prstGeom>
        </p:spPr>
      </p:pic>
      <p:sp>
        <p:nvSpPr>
          <p:cNvPr id="39" name="ZoneTexte 38"/>
          <p:cNvSpPr txBox="1"/>
          <p:nvPr/>
        </p:nvSpPr>
        <p:spPr>
          <a:xfrm>
            <a:off x="0" y="1199369"/>
            <a:ext cx="5107054" cy="307777"/>
          </a:xfrm>
          <a:prstGeom prst="rect">
            <a:avLst/>
          </a:prstGeom>
          <a:noFill/>
        </p:spPr>
        <p:txBody>
          <a:bodyPr wrap="square" rtlCol="0">
            <a:spAutoFit/>
          </a:bodyPr>
          <a:lstStyle/>
          <a:p>
            <a:r>
              <a:rPr lang="fr-FR" sz="1400" b="1" u="sng" dirty="0">
                <a:solidFill>
                  <a:schemeClr val="tx2"/>
                </a:solidFill>
                <a:latin typeface="Arial"/>
                <a:cs typeface="Arial"/>
              </a:rPr>
              <a:t>Renseignements sur </a:t>
            </a:r>
            <a:r>
              <a:rPr lang="fr-FR" sz="1400" b="1" u="sng" dirty="0" smtClean="0">
                <a:solidFill>
                  <a:schemeClr val="tx2"/>
                </a:solidFill>
                <a:latin typeface="Arial"/>
                <a:cs typeface="Arial"/>
              </a:rPr>
              <a:t>le représentant auprès de la FG2A</a:t>
            </a:r>
            <a:endParaRPr lang="fr-FR" sz="1400" b="1" u="sng" dirty="0">
              <a:solidFill>
                <a:schemeClr val="tx2"/>
              </a:solidFill>
              <a:latin typeface="Arial"/>
              <a:cs typeface="Arial"/>
            </a:endParaRPr>
          </a:p>
        </p:txBody>
      </p:sp>
      <p:sp>
        <p:nvSpPr>
          <p:cNvPr id="44" name="object 11"/>
          <p:cNvSpPr txBox="1"/>
          <p:nvPr/>
        </p:nvSpPr>
        <p:spPr>
          <a:xfrm>
            <a:off x="97709" y="1619738"/>
            <a:ext cx="7285724" cy="4093428"/>
          </a:xfrm>
          <a:prstGeom prst="rect">
            <a:avLst/>
          </a:prstGeom>
        </p:spPr>
        <p:txBody>
          <a:bodyPr vert="horz" wrap="square" lIns="0" tIns="0" rIns="0" bIns="0" rtlCol="0">
            <a:spAutoFit/>
          </a:bodyPr>
          <a:lstStyle/>
          <a:p>
            <a:pPr marL="12700"/>
            <a:r>
              <a:rPr lang="fr-FR" sz="900" dirty="0" smtClean="0">
                <a:solidFill>
                  <a:srgbClr val="231F20"/>
                </a:solidFill>
                <a:latin typeface="Arial"/>
                <a:cs typeface="Arial"/>
              </a:rPr>
              <a:t>Je soussigné(e)</a:t>
            </a:r>
            <a:r>
              <a:rPr lang="fr-FR" sz="900" spc="-105" dirty="0" smtClean="0">
                <a:solidFill>
                  <a:srgbClr val="231F20"/>
                </a:solidFill>
                <a:latin typeface="Arial"/>
                <a:cs typeface="Arial"/>
              </a:rPr>
              <a:t> </a:t>
            </a:r>
            <a:r>
              <a:rPr lang="fr-FR" sz="900" dirty="0" smtClean="0">
                <a:solidFill>
                  <a:srgbClr val="231F20"/>
                </a:solidFill>
                <a:latin typeface="Arial"/>
                <a:cs typeface="Arial"/>
              </a:rPr>
              <a:t>:		</a:t>
            </a:r>
            <a:r>
              <a:rPr lang="fr-FR" sz="900" dirty="0" smtClean="0">
                <a:solidFill>
                  <a:srgbClr val="231F20"/>
                </a:solidFill>
                <a:latin typeface="Arial Narrow"/>
                <a:cs typeface="Arial Narrow"/>
              </a:rPr>
              <a:t> </a:t>
            </a:r>
            <a:r>
              <a:rPr lang="fr-FR" dirty="0">
                <a:solidFill>
                  <a:srgbClr val="231F20"/>
                </a:solidFill>
                <a:latin typeface="Arial Narrow"/>
                <a:cs typeface="Arial Narrow"/>
              </a:rPr>
              <a:t>□</a:t>
            </a:r>
            <a:r>
              <a:rPr lang="fr-FR" sz="900" dirty="0" smtClean="0">
                <a:solidFill>
                  <a:srgbClr val="231F20"/>
                </a:solidFill>
                <a:latin typeface="Arial Narrow"/>
                <a:cs typeface="Arial Narrow"/>
              </a:rPr>
              <a:t> </a:t>
            </a:r>
            <a:r>
              <a:rPr lang="fr-FR" sz="900" dirty="0" smtClean="0">
                <a:solidFill>
                  <a:srgbClr val="231F20"/>
                </a:solidFill>
                <a:latin typeface="Arial"/>
                <a:cs typeface="Arial"/>
              </a:rPr>
              <a:t>Mme	</a:t>
            </a:r>
            <a:r>
              <a:rPr lang="fr-FR" dirty="0">
                <a:solidFill>
                  <a:srgbClr val="231F20"/>
                </a:solidFill>
                <a:latin typeface="Arial Narrow"/>
                <a:cs typeface="Arial Narrow"/>
              </a:rPr>
              <a:t>□</a:t>
            </a:r>
            <a:r>
              <a:rPr lang="fr-FR" spc="-100" dirty="0">
                <a:solidFill>
                  <a:srgbClr val="231F20"/>
                </a:solidFill>
                <a:latin typeface="Arial Narrow"/>
                <a:cs typeface="Arial Narrow"/>
              </a:rPr>
              <a:t> </a:t>
            </a:r>
            <a:r>
              <a:rPr lang="fr-FR" sz="900" dirty="0" smtClean="0">
                <a:solidFill>
                  <a:srgbClr val="231F20"/>
                </a:solidFill>
                <a:latin typeface="Arial"/>
                <a:cs typeface="Arial"/>
              </a:rPr>
              <a:t>Mr</a:t>
            </a:r>
            <a:endParaRPr lang="fr-FR" sz="900" dirty="0" smtClean="0">
              <a:latin typeface="Arial"/>
              <a:cs typeface="Arial"/>
            </a:endParaRPr>
          </a:p>
          <a:p>
            <a:pPr marL="12700">
              <a:lnSpc>
                <a:spcPct val="100000"/>
              </a:lnSpc>
            </a:pPr>
            <a:endParaRPr lang="fr-FR" sz="900" spc="-5" dirty="0" smtClean="0">
              <a:solidFill>
                <a:srgbClr val="231F20"/>
              </a:solidFill>
              <a:latin typeface="Arial"/>
              <a:cs typeface="Arial"/>
            </a:endParaRPr>
          </a:p>
          <a:p>
            <a:pPr marL="12700">
              <a:lnSpc>
                <a:spcPct val="100000"/>
              </a:lnSpc>
            </a:pPr>
            <a:r>
              <a:rPr sz="900" spc="-5" dirty="0" smtClean="0">
                <a:solidFill>
                  <a:srgbClr val="231F20"/>
                </a:solidFill>
                <a:latin typeface="Arial"/>
                <a:cs typeface="Arial"/>
              </a:rPr>
              <a:t>Nom </a:t>
            </a:r>
            <a:r>
              <a:rPr sz="900" dirty="0">
                <a:solidFill>
                  <a:srgbClr val="231F20"/>
                </a:solidFill>
                <a:latin typeface="Arial"/>
                <a:cs typeface="Arial"/>
              </a:rPr>
              <a:t>:</a:t>
            </a:r>
            <a:r>
              <a:rPr sz="900" spc="10" dirty="0">
                <a:solidFill>
                  <a:srgbClr val="231F20"/>
                </a:solidFill>
                <a:latin typeface="Arial"/>
                <a:cs typeface="Arial"/>
              </a:rPr>
              <a:t> </a:t>
            </a:r>
            <a:r>
              <a:rPr sz="900" dirty="0" smtClean="0">
                <a:solidFill>
                  <a:srgbClr val="231F20"/>
                </a:solidFill>
                <a:latin typeface="Arial"/>
                <a:cs typeface="Arial"/>
              </a:rPr>
              <a:t>..................................................................................................................................................</a:t>
            </a:r>
            <a:r>
              <a:rPr lang="fr-FR" sz="900" dirty="0" smtClean="0">
                <a:solidFill>
                  <a:srgbClr val="231F20"/>
                </a:solidFill>
                <a:latin typeface="Arial"/>
                <a:cs typeface="Arial"/>
              </a:rPr>
              <a:t>............................................................</a:t>
            </a:r>
            <a:endParaRPr sz="900" dirty="0">
              <a:latin typeface="Arial"/>
              <a:cs typeface="Arial"/>
            </a:endParaRPr>
          </a:p>
          <a:p>
            <a:pPr marL="12700">
              <a:lnSpc>
                <a:spcPct val="100000"/>
              </a:lnSpc>
              <a:spcBef>
                <a:spcPts val="720"/>
              </a:spcBef>
            </a:pPr>
            <a:r>
              <a:rPr sz="900" dirty="0">
                <a:solidFill>
                  <a:srgbClr val="231F20"/>
                </a:solidFill>
                <a:latin typeface="Arial"/>
                <a:cs typeface="Arial"/>
              </a:rPr>
              <a:t>Prénom :</a:t>
            </a:r>
            <a:r>
              <a:rPr sz="900" spc="-10" dirty="0">
                <a:solidFill>
                  <a:srgbClr val="231F20"/>
                </a:solidFill>
                <a:latin typeface="Arial"/>
                <a:cs typeface="Arial"/>
              </a:rPr>
              <a:t> </a:t>
            </a:r>
            <a:r>
              <a:rPr sz="900" dirty="0" smtClean="0">
                <a:solidFill>
                  <a:srgbClr val="231F20"/>
                </a:solidFill>
                <a:latin typeface="Arial"/>
                <a:cs typeface="Arial"/>
              </a:rPr>
              <a:t>.............................................................................................................................................</a:t>
            </a:r>
            <a:r>
              <a:rPr lang="fr-FR" sz="900" dirty="0" smtClean="0">
                <a:solidFill>
                  <a:srgbClr val="231F20"/>
                </a:solidFill>
                <a:latin typeface="Arial"/>
                <a:cs typeface="Arial"/>
              </a:rPr>
              <a:t>.............................................................</a:t>
            </a:r>
            <a:endParaRPr sz="900" dirty="0">
              <a:latin typeface="Arial"/>
              <a:cs typeface="Arial"/>
            </a:endParaRPr>
          </a:p>
          <a:p>
            <a:pPr marL="12700">
              <a:lnSpc>
                <a:spcPct val="100000"/>
              </a:lnSpc>
              <a:spcBef>
                <a:spcPts val="720"/>
              </a:spcBef>
            </a:pPr>
            <a:r>
              <a:rPr sz="900" spc="-5" dirty="0">
                <a:solidFill>
                  <a:srgbClr val="231F20"/>
                </a:solidFill>
                <a:latin typeface="Arial"/>
                <a:cs typeface="Arial"/>
              </a:rPr>
              <a:t>Représentant la </a:t>
            </a:r>
            <a:r>
              <a:rPr sz="900" dirty="0">
                <a:solidFill>
                  <a:srgbClr val="231F20"/>
                </a:solidFill>
                <a:latin typeface="Arial"/>
                <a:cs typeface="Arial"/>
              </a:rPr>
              <a:t>société</a:t>
            </a:r>
            <a:r>
              <a:rPr sz="900" spc="-40" dirty="0">
                <a:solidFill>
                  <a:srgbClr val="231F20"/>
                </a:solidFill>
                <a:latin typeface="Arial"/>
                <a:cs typeface="Arial"/>
              </a:rPr>
              <a:t> </a:t>
            </a:r>
            <a:r>
              <a:rPr sz="900" dirty="0" smtClean="0">
                <a:solidFill>
                  <a:srgbClr val="231F20"/>
                </a:solidFill>
                <a:latin typeface="Arial"/>
                <a:cs typeface="Arial"/>
              </a:rPr>
              <a:t>:..............................................................................................</a:t>
            </a:r>
            <a:r>
              <a:rPr lang="fr-FR" sz="900" dirty="0" smtClean="0">
                <a:solidFill>
                  <a:srgbClr val="231F20"/>
                </a:solidFill>
                <a:latin typeface="Arial"/>
                <a:cs typeface="Arial"/>
              </a:rPr>
              <a:t>.............................................................</a:t>
            </a:r>
            <a:r>
              <a:rPr sz="900" dirty="0" smtClean="0">
                <a:solidFill>
                  <a:srgbClr val="231F20"/>
                </a:solidFill>
                <a:latin typeface="Arial"/>
                <a:cs typeface="Arial"/>
              </a:rPr>
              <a:t>......................</a:t>
            </a:r>
            <a:endParaRPr lang="fr-FR" sz="900" dirty="0" smtClean="0">
              <a:solidFill>
                <a:srgbClr val="231F20"/>
              </a:solidFill>
              <a:latin typeface="Arial"/>
              <a:cs typeface="Arial"/>
            </a:endParaRPr>
          </a:p>
          <a:p>
            <a:pPr marL="12700">
              <a:spcBef>
                <a:spcPts val="720"/>
              </a:spcBef>
            </a:pPr>
            <a:r>
              <a:rPr lang="fr-FR" sz="900" dirty="0" smtClean="0">
                <a:solidFill>
                  <a:srgbClr val="231F20"/>
                </a:solidFill>
                <a:latin typeface="Arial"/>
                <a:cs typeface="Arial"/>
              </a:rPr>
              <a:t>Adresse Postale </a:t>
            </a:r>
            <a:r>
              <a:rPr lang="fr-FR" sz="700" i="1" dirty="0" smtClean="0">
                <a:solidFill>
                  <a:srgbClr val="231F20"/>
                </a:solidFill>
                <a:latin typeface="Arial"/>
                <a:cs typeface="Arial"/>
              </a:rPr>
              <a:t>(si différente du siège social):</a:t>
            </a:r>
            <a:r>
              <a:rPr lang="fr-FR" sz="800" dirty="0" smtClean="0">
                <a:solidFill>
                  <a:srgbClr val="231F20"/>
                </a:solidFill>
                <a:latin typeface="Arial"/>
                <a:cs typeface="Arial"/>
              </a:rPr>
              <a:t>.......................................................................................................</a:t>
            </a:r>
            <a:r>
              <a:rPr lang="fr-FR" sz="700" dirty="0" smtClean="0">
                <a:solidFill>
                  <a:srgbClr val="231F20"/>
                </a:solidFill>
                <a:latin typeface="Arial"/>
                <a:cs typeface="Arial"/>
              </a:rPr>
              <a:t>..........................................................................</a:t>
            </a:r>
            <a:endParaRPr sz="700" i="1" dirty="0">
              <a:latin typeface="Arial"/>
              <a:cs typeface="Arial"/>
            </a:endParaRPr>
          </a:p>
          <a:p>
            <a:pPr marL="12700">
              <a:lnSpc>
                <a:spcPct val="100000"/>
              </a:lnSpc>
              <a:spcBef>
                <a:spcPts val="720"/>
              </a:spcBef>
            </a:pPr>
            <a:r>
              <a:rPr lang="fr-FR" sz="900" dirty="0" smtClean="0">
                <a:solidFill>
                  <a:srgbClr val="231F20"/>
                </a:solidFill>
                <a:latin typeface="Arial"/>
                <a:cs typeface="Arial"/>
              </a:rPr>
              <a:t>Fonction </a:t>
            </a:r>
            <a:r>
              <a:rPr sz="900" dirty="0" smtClean="0">
                <a:solidFill>
                  <a:srgbClr val="231F20"/>
                </a:solidFill>
                <a:latin typeface="Arial"/>
                <a:cs typeface="Arial"/>
              </a:rPr>
              <a:t>:</a:t>
            </a:r>
            <a:r>
              <a:rPr sz="900" spc="120" dirty="0" smtClean="0">
                <a:solidFill>
                  <a:srgbClr val="231F20"/>
                </a:solidFill>
                <a:latin typeface="Arial"/>
                <a:cs typeface="Arial"/>
              </a:rPr>
              <a:t> </a:t>
            </a:r>
            <a:r>
              <a:rPr sz="900" dirty="0" smtClean="0">
                <a:solidFill>
                  <a:srgbClr val="231F20"/>
                </a:solidFill>
                <a:latin typeface="Arial"/>
                <a:cs typeface="Arial"/>
              </a:rPr>
              <a:t>....................................................................................................................</a:t>
            </a:r>
            <a:r>
              <a:rPr lang="fr-FR" sz="900" dirty="0" smtClean="0">
                <a:solidFill>
                  <a:srgbClr val="231F20"/>
                </a:solidFill>
                <a:latin typeface="Arial"/>
                <a:cs typeface="Arial"/>
              </a:rPr>
              <a:t>..................................................................................</a:t>
            </a:r>
            <a:endParaRPr sz="900" dirty="0">
              <a:latin typeface="Arial"/>
              <a:cs typeface="Arial"/>
            </a:endParaRPr>
          </a:p>
          <a:p>
            <a:pPr marL="12700">
              <a:lnSpc>
                <a:spcPct val="100000"/>
              </a:lnSpc>
              <a:spcBef>
                <a:spcPts val="720"/>
              </a:spcBef>
            </a:pPr>
            <a:r>
              <a:rPr lang="fr-FR" sz="900" dirty="0" smtClean="0">
                <a:solidFill>
                  <a:srgbClr val="231F20"/>
                </a:solidFill>
                <a:latin typeface="Arial"/>
                <a:cs typeface="Arial"/>
              </a:rPr>
              <a:t>Mail </a:t>
            </a:r>
            <a:r>
              <a:rPr sz="900" dirty="0" smtClean="0">
                <a:solidFill>
                  <a:srgbClr val="231F20"/>
                </a:solidFill>
                <a:latin typeface="Arial"/>
                <a:cs typeface="Arial"/>
              </a:rPr>
              <a:t>: ..................................................................</a:t>
            </a:r>
            <a:r>
              <a:rPr lang="cs-CZ" sz="900" dirty="0" smtClean="0">
                <a:solidFill>
                  <a:srgbClr val="231F20"/>
                </a:solidFill>
                <a:latin typeface="Arial"/>
                <a:cs typeface="Arial"/>
              </a:rPr>
              <a:t>.................................................................................</a:t>
            </a:r>
            <a:r>
              <a:rPr lang="fr-FR" sz="900" dirty="0" smtClean="0">
                <a:solidFill>
                  <a:srgbClr val="231F20"/>
                </a:solidFill>
                <a:latin typeface="Arial"/>
                <a:cs typeface="Arial"/>
              </a:rPr>
              <a:t>...........................................................</a:t>
            </a:r>
          </a:p>
          <a:p>
            <a:pPr marL="12700">
              <a:spcBef>
                <a:spcPts val="720"/>
              </a:spcBef>
            </a:pPr>
            <a:r>
              <a:rPr lang="fr-FR" sz="900" dirty="0" smtClean="0">
                <a:solidFill>
                  <a:srgbClr val="231F20"/>
                </a:solidFill>
                <a:latin typeface="Arial"/>
                <a:cs typeface="Arial"/>
              </a:rPr>
              <a:t>Tel fixe /Portable </a:t>
            </a:r>
            <a:r>
              <a:rPr lang="cs-CZ" sz="900" dirty="0" smtClean="0">
                <a:solidFill>
                  <a:srgbClr val="231F20"/>
                </a:solidFill>
                <a:latin typeface="Arial"/>
                <a:cs typeface="Arial"/>
              </a:rPr>
              <a:t>: ................................................................................................................................</a:t>
            </a:r>
            <a:r>
              <a:rPr lang="fr-FR" sz="900" dirty="0" smtClean="0">
                <a:solidFill>
                  <a:srgbClr val="231F20"/>
                </a:solidFill>
                <a:latin typeface="Arial"/>
                <a:cs typeface="Arial"/>
              </a:rPr>
              <a:t>.........................................................</a:t>
            </a:r>
            <a:endParaRPr lang="cs-CZ" sz="900" dirty="0" smtClean="0">
              <a:solidFill>
                <a:srgbClr val="231F20"/>
              </a:solidFill>
              <a:latin typeface="Arial"/>
              <a:cs typeface="Arial"/>
            </a:endParaRPr>
          </a:p>
          <a:p>
            <a:pPr marL="12700" algn="just">
              <a:lnSpc>
                <a:spcPct val="100000"/>
              </a:lnSpc>
              <a:spcBef>
                <a:spcPts val="895"/>
              </a:spcBef>
            </a:pPr>
            <a:r>
              <a:rPr lang="fr-FR" sz="1000" spc="-5" dirty="0" smtClean="0">
                <a:solidFill>
                  <a:srgbClr val="BD202E"/>
                </a:solidFill>
                <a:latin typeface="Arial Hebrew" charset="-79"/>
                <a:ea typeface="Arial Hebrew" charset="-79"/>
                <a:cs typeface="Arial Hebrew" charset="-79"/>
              </a:rPr>
              <a:t>Déclare </a:t>
            </a:r>
            <a:r>
              <a:rPr lang="fr-FR" sz="1000" dirty="0" smtClean="0">
                <a:solidFill>
                  <a:srgbClr val="BD202E"/>
                </a:solidFill>
                <a:latin typeface="Arial Hebrew" charset="-79"/>
                <a:ea typeface="Arial Hebrew" charset="-79"/>
                <a:cs typeface="Arial Hebrew" charset="-79"/>
              </a:rPr>
              <a:t>souhaiter </a:t>
            </a:r>
            <a:r>
              <a:rPr lang="fr-FR" sz="1000" spc="-5" dirty="0" smtClean="0">
                <a:solidFill>
                  <a:srgbClr val="BD202E"/>
                </a:solidFill>
                <a:latin typeface="Arial Hebrew" charset="-79"/>
                <a:ea typeface="Arial Hebrew" charset="-79"/>
                <a:cs typeface="Arial Hebrew" charset="-79"/>
              </a:rPr>
              <a:t>adhérer à la FG2A  </a:t>
            </a:r>
            <a:r>
              <a:rPr lang="fr-FR" sz="1000" spc="-5" dirty="0" smtClean="0">
                <a:solidFill>
                  <a:srgbClr val="BD202E"/>
                </a:solidFill>
                <a:latin typeface="Arial Hebrew" charset="-79"/>
                <a:ea typeface="Arial Hebrew" charset="-79"/>
                <a:cs typeface="Arial Hebrew" charset="-79"/>
                <a:hlinkClick r:id="rId3"/>
              </a:rPr>
              <a:t>www.fg2a.com</a:t>
            </a:r>
            <a:r>
              <a:rPr lang="fr-FR" sz="1000" spc="-5" dirty="0" smtClean="0">
                <a:solidFill>
                  <a:srgbClr val="BD202E"/>
                </a:solidFill>
                <a:latin typeface="Arial Hebrew" charset="-79"/>
                <a:ea typeface="Arial Hebrew" charset="-79"/>
                <a:cs typeface="Arial Hebrew" charset="-79"/>
              </a:rPr>
              <a:t> en tant que représentant auprès de ma société</a:t>
            </a:r>
          </a:p>
          <a:p>
            <a:pPr marL="12700" algn="just">
              <a:lnSpc>
                <a:spcPct val="100000"/>
              </a:lnSpc>
              <a:spcBef>
                <a:spcPts val="895"/>
              </a:spcBef>
            </a:pPr>
            <a:r>
              <a:rPr lang="fr-FR" sz="900" spc="-5" dirty="0" smtClean="0">
                <a:solidFill>
                  <a:srgbClr val="231F20"/>
                </a:solidFill>
                <a:latin typeface="Arial Hebrew" charset="-79"/>
                <a:ea typeface="Arial Hebrew" charset="-79"/>
                <a:cs typeface="Arial Hebrew" charset="-79"/>
              </a:rPr>
              <a:t>La FG2A fédère l’ensemble des acteurs qui composent le marché de l’assurance affinitaire (assureurs, assisteurs, courtiers, distributeurs et sociétés de services). L’objectif de ses membres est de développer l’assurance affinitaire, en portant une attention particulière à la qualité, la transparence, le partage de connaissances dans un environnement évoluant rapidement, de garantir l’éthique de la profession et permettre de renforcer la confiance des consommateurs dans l’intérêt de l’ensemble des professionnels. </a:t>
            </a:r>
            <a:endParaRPr lang="fr-FR" sz="900" spc="-5" dirty="0">
              <a:solidFill>
                <a:srgbClr val="231F20"/>
              </a:solidFill>
              <a:latin typeface="Arial Hebrew" charset="-79"/>
              <a:ea typeface="Arial Hebrew" charset="-79"/>
              <a:cs typeface="Arial Hebrew" charset="-79"/>
            </a:endParaRPr>
          </a:p>
          <a:p>
            <a:pPr marL="12700" algn="just">
              <a:lnSpc>
                <a:spcPct val="100000"/>
              </a:lnSpc>
              <a:spcBef>
                <a:spcPts val="895"/>
              </a:spcBef>
            </a:pPr>
            <a:r>
              <a:rPr lang="fr-FR" sz="900" spc="-5" dirty="0" smtClean="0">
                <a:solidFill>
                  <a:srgbClr val="231F20"/>
                </a:solidFill>
                <a:latin typeface="Arial Hebrew" charset="-79"/>
                <a:ea typeface="Arial Hebrew" charset="-79"/>
                <a:cs typeface="Arial Hebrew" charset="-79"/>
              </a:rPr>
              <a:t>Je m’acquitte à cet effet de ma cotisation à la «FG2A- Fédération des Garanties et Assurances Affinitaires» (voir barème joint en page 5).</a:t>
            </a:r>
          </a:p>
          <a:p>
            <a:pPr>
              <a:lnSpc>
                <a:spcPct val="100000"/>
              </a:lnSpc>
            </a:pPr>
            <a:endParaRPr lang="fr-FR" sz="1000" dirty="0" smtClean="0">
              <a:latin typeface="Arial Hebrew" charset="-79"/>
              <a:ea typeface="Arial Hebrew" charset="-79"/>
              <a:cs typeface="Arial Hebrew" charset="-79"/>
            </a:endParaRPr>
          </a:p>
          <a:p>
            <a:pPr marL="12700" algn="just">
              <a:lnSpc>
                <a:spcPct val="100000"/>
              </a:lnSpc>
            </a:pPr>
            <a:r>
              <a:rPr lang="fr-FR" sz="1000" spc="-20" dirty="0" smtClean="0">
                <a:solidFill>
                  <a:srgbClr val="BD202E"/>
                </a:solidFill>
                <a:latin typeface="Arial Hebrew" charset="-79"/>
                <a:ea typeface="Arial Hebrew" charset="-79"/>
                <a:cs typeface="Arial Hebrew" charset="-79"/>
              </a:rPr>
              <a:t>En</a:t>
            </a:r>
            <a:r>
              <a:rPr lang="fr-FR" sz="1000" spc="-70" dirty="0" smtClean="0">
                <a:solidFill>
                  <a:srgbClr val="BD202E"/>
                </a:solidFill>
                <a:latin typeface="Arial Hebrew" charset="-79"/>
                <a:ea typeface="Arial Hebrew" charset="-79"/>
                <a:cs typeface="Arial Hebrew" charset="-79"/>
              </a:rPr>
              <a:t> </a:t>
            </a:r>
            <a:r>
              <a:rPr lang="fr-FR" sz="1000" spc="-30" dirty="0" smtClean="0">
                <a:solidFill>
                  <a:srgbClr val="BD202E"/>
                </a:solidFill>
                <a:latin typeface="Arial Hebrew" charset="-79"/>
                <a:ea typeface="Arial Hebrew" charset="-79"/>
                <a:cs typeface="Arial Hebrew" charset="-79"/>
              </a:rPr>
              <a:t>tant</a:t>
            </a:r>
            <a:r>
              <a:rPr lang="fr-FR" sz="1000" spc="-75" dirty="0" smtClean="0">
                <a:solidFill>
                  <a:srgbClr val="BD202E"/>
                </a:solidFill>
                <a:latin typeface="Arial Hebrew" charset="-79"/>
                <a:ea typeface="Arial Hebrew" charset="-79"/>
                <a:cs typeface="Arial Hebrew" charset="-79"/>
              </a:rPr>
              <a:t> </a:t>
            </a:r>
            <a:r>
              <a:rPr lang="fr-FR" sz="1000" spc="-40" dirty="0" smtClean="0">
                <a:solidFill>
                  <a:srgbClr val="BD202E"/>
                </a:solidFill>
                <a:latin typeface="Arial Hebrew" charset="-79"/>
                <a:ea typeface="Arial Hebrew" charset="-79"/>
                <a:cs typeface="Arial Hebrew" charset="-79"/>
              </a:rPr>
              <a:t>qu’adhérent,</a:t>
            </a:r>
            <a:r>
              <a:rPr lang="fr-FR" sz="1000" spc="-70" dirty="0" smtClean="0">
                <a:solidFill>
                  <a:srgbClr val="BD202E"/>
                </a:solidFill>
                <a:latin typeface="Arial Hebrew" charset="-79"/>
                <a:ea typeface="Arial Hebrew" charset="-79"/>
                <a:cs typeface="Arial Hebrew" charset="-79"/>
              </a:rPr>
              <a:t> </a:t>
            </a:r>
            <a:r>
              <a:rPr lang="fr-FR" sz="1000" spc="-30" dirty="0" smtClean="0">
                <a:solidFill>
                  <a:srgbClr val="BD202E"/>
                </a:solidFill>
                <a:latin typeface="Arial Hebrew" charset="-79"/>
                <a:ea typeface="Arial Hebrew" charset="-79"/>
                <a:cs typeface="Arial Hebrew" charset="-79"/>
              </a:rPr>
              <a:t>je</a:t>
            </a:r>
            <a:r>
              <a:rPr lang="fr-FR" sz="1000" spc="-75" dirty="0" smtClean="0">
                <a:solidFill>
                  <a:srgbClr val="BD202E"/>
                </a:solidFill>
                <a:latin typeface="Arial Hebrew" charset="-79"/>
                <a:ea typeface="Arial Hebrew" charset="-79"/>
                <a:cs typeface="Arial Hebrew" charset="-79"/>
              </a:rPr>
              <a:t> </a:t>
            </a:r>
            <a:r>
              <a:rPr lang="fr-FR" sz="1000" spc="-35" dirty="0" smtClean="0">
                <a:solidFill>
                  <a:srgbClr val="BD202E"/>
                </a:solidFill>
                <a:latin typeface="Arial Hebrew" charset="-79"/>
                <a:ea typeface="Arial Hebrew" charset="-79"/>
                <a:cs typeface="Arial Hebrew" charset="-79"/>
              </a:rPr>
              <a:t>souhaite</a:t>
            </a:r>
            <a:r>
              <a:rPr lang="fr-FR" sz="1000" spc="-75" dirty="0" smtClean="0">
                <a:solidFill>
                  <a:srgbClr val="BD202E"/>
                </a:solidFill>
                <a:latin typeface="Arial Hebrew" charset="-79"/>
                <a:ea typeface="Arial Hebrew" charset="-79"/>
                <a:cs typeface="Arial Hebrew" charset="-79"/>
              </a:rPr>
              <a:t> </a:t>
            </a:r>
            <a:r>
              <a:rPr lang="fr-FR" sz="1000" dirty="0" smtClean="0">
                <a:solidFill>
                  <a:srgbClr val="BD202E"/>
                </a:solidFill>
                <a:latin typeface="Arial Hebrew" charset="-79"/>
                <a:ea typeface="Arial Hebrew" charset="-79"/>
                <a:cs typeface="Arial Hebrew" charset="-79"/>
              </a:rPr>
              <a:t>:</a:t>
            </a:r>
            <a:endParaRPr lang="fr-FR" sz="1000" dirty="0" smtClean="0">
              <a:latin typeface="Arial Hebrew" charset="-79"/>
              <a:ea typeface="Arial Hebrew" charset="-79"/>
              <a:cs typeface="Arial Hebrew" charset="-79"/>
            </a:endParaRPr>
          </a:p>
          <a:p>
            <a:pPr marL="182245" indent="-169545" algn="just">
              <a:lnSpc>
                <a:spcPct val="100000"/>
              </a:lnSpc>
              <a:spcBef>
                <a:spcPts val="665"/>
              </a:spcBef>
              <a:buSzPct val="200000"/>
              <a:buFont typeface="Arial Narrow"/>
              <a:buChar char="□"/>
              <a:tabLst>
                <a:tab pos="182880" algn="l"/>
              </a:tabLst>
            </a:pPr>
            <a:r>
              <a:rPr lang="fr-FR" sz="900" spc="-5" dirty="0">
                <a:solidFill>
                  <a:srgbClr val="231F20"/>
                </a:solidFill>
                <a:latin typeface="Arial"/>
                <a:cs typeface="Arial"/>
              </a:rPr>
              <a:t>simplement bénéficier des services et être informé des actualités de la Fédération</a:t>
            </a:r>
          </a:p>
          <a:p>
            <a:pPr marL="182245" indent="-169545" algn="just">
              <a:lnSpc>
                <a:spcPct val="100000"/>
              </a:lnSpc>
              <a:spcBef>
                <a:spcPts val="120"/>
              </a:spcBef>
              <a:buSzPct val="200000"/>
              <a:buFont typeface="Arial Narrow"/>
              <a:buChar char="□"/>
              <a:tabLst>
                <a:tab pos="182880" algn="l"/>
              </a:tabLst>
            </a:pPr>
            <a:r>
              <a:rPr lang="fr-FR" sz="900" spc="-5" dirty="0">
                <a:solidFill>
                  <a:srgbClr val="231F20"/>
                </a:solidFill>
                <a:latin typeface="Arial"/>
                <a:cs typeface="Arial"/>
              </a:rPr>
              <a:t>m’ impliquer dans ma région en qualité d’ambassadeur </a:t>
            </a:r>
            <a:r>
              <a:rPr lang="fr-FR" sz="700" i="1" dirty="0">
                <a:solidFill>
                  <a:srgbClr val="231F20"/>
                </a:solidFill>
                <a:latin typeface="Arial"/>
                <a:cs typeface="Arial"/>
              </a:rPr>
              <a:t>(préciser la région) </a:t>
            </a:r>
            <a:r>
              <a:rPr lang="mr-IN" sz="900" spc="-5" dirty="0" smtClean="0">
                <a:solidFill>
                  <a:srgbClr val="231F20"/>
                </a:solidFill>
                <a:latin typeface="Arial"/>
                <a:cs typeface="Arial"/>
              </a:rPr>
              <a:t>………………………</a:t>
            </a:r>
            <a:r>
              <a:rPr lang="fr-FR" sz="900" dirty="0" smtClean="0">
                <a:solidFill>
                  <a:srgbClr val="231F20"/>
                </a:solidFill>
                <a:latin typeface="Arial"/>
                <a:cs typeface="Arial"/>
              </a:rPr>
              <a:t>.................................................................</a:t>
            </a:r>
            <a:r>
              <a:rPr lang="mr-IN" sz="900" spc="-5" dirty="0" smtClean="0">
                <a:solidFill>
                  <a:srgbClr val="231F20"/>
                </a:solidFill>
                <a:latin typeface="Arial"/>
                <a:cs typeface="Arial"/>
              </a:rPr>
              <a:t>………</a:t>
            </a:r>
            <a:endParaRPr lang="fr-FR" sz="900" spc="-5" dirty="0">
              <a:solidFill>
                <a:srgbClr val="231F20"/>
              </a:solidFill>
              <a:latin typeface="Arial"/>
              <a:cs typeface="Arial"/>
            </a:endParaRPr>
          </a:p>
          <a:p>
            <a:pPr marL="182245" indent="-169545" algn="just">
              <a:lnSpc>
                <a:spcPct val="100000"/>
              </a:lnSpc>
              <a:spcBef>
                <a:spcPts val="120"/>
              </a:spcBef>
              <a:buSzPct val="200000"/>
              <a:buFont typeface="Arial Narrow"/>
              <a:buChar char="□"/>
              <a:tabLst>
                <a:tab pos="182880" algn="l"/>
              </a:tabLst>
            </a:pPr>
            <a:r>
              <a:rPr lang="fr-FR" sz="900" spc="-5" dirty="0">
                <a:solidFill>
                  <a:srgbClr val="231F20"/>
                </a:solidFill>
                <a:latin typeface="Arial"/>
                <a:cs typeface="Arial"/>
              </a:rPr>
              <a:t>intégrer une des commissions techniques </a:t>
            </a:r>
          </a:p>
        </p:txBody>
      </p:sp>
      <p:sp>
        <p:nvSpPr>
          <p:cNvPr id="2" name="ZoneTexte 1"/>
          <p:cNvSpPr txBox="1"/>
          <p:nvPr/>
        </p:nvSpPr>
        <p:spPr>
          <a:xfrm>
            <a:off x="2274310" y="5546182"/>
            <a:ext cx="3789940" cy="1290097"/>
          </a:xfrm>
          <a:prstGeom prst="rect">
            <a:avLst/>
          </a:prstGeom>
          <a:noFill/>
        </p:spPr>
        <p:txBody>
          <a:bodyPr wrap="square" rtlCol="0">
            <a:spAutoFit/>
          </a:bodyPr>
          <a:lstStyle/>
          <a:p>
            <a:pPr marL="182245" indent="-169545" algn="just">
              <a:spcBef>
                <a:spcPts val="120"/>
              </a:spcBef>
              <a:buSzPct val="200000"/>
              <a:buFont typeface="Arial Narrow"/>
              <a:buChar char="□"/>
              <a:tabLst>
                <a:tab pos="182880" algn="l"/>
              </a:tabLst>
            </a:pPr>
            <a:r>
              <a:rPr lang="fr-FR" sz="900" spc="-5" dirty="0" smtClean="0">
                <a:solidFill>
                  <a:srgbClr val="231F20"/>
                </a:solidFill>
                <a:latin typeface="Arial"/>
                <a:cs typeface="Arial"/>
              </a:rPr>
              <a:t>Commission </a:t>
            </a:r>
            <a:r>
              <a:rPr lang="fr-FR" sz="900" spc="-5" dirty="0">
                <a:solidFill>
                  <a:srgbClr val="231F20"/>
                </a:solidFill>
                <a:latin typeface="Arial"/>
                <a:cs typeface="Arial"/>
              </a:rPr>
              <a:t>Automobile</a:t>
            </a:r>
          </a:p>
          <a:p>
            <a:pPr marL="182245" indent="-169545" algn="just">
              <a:spcBef>
                <a:spcPts val="120"/>
              </a:spcBef>
              <a:buSzPct val="200000"/>
              <a:buFont typeface="Arial Narrow"/>
              <a:buChar char="□"/>
              <a:tabLst>
                <a:tab pos="182880" algn="l"/>
              </a:tabLst>
            </a:pPr>
            <a:r>
              <a:rPr lang="fr-FR" sz="900" spc="-5" dirty="0" smtClean="0">
                <a:solidFill>
                  <a:srgbClr val="231F20"/>
                </a:solidFill>
                <a:latin typeface="Arial"/>
                <a:cs typeface="Arial"/>
              </a:rPr>
              <a:t>Commission</a:t>
            </a:r>
            <a:r>
              <a:rPr lang="fr-FR" sz="900" spc="-95" dirty="0" smtClean="0">
                <a:solidFill>
                  <a:srgbClr val="231F20"/>
                </a:solidFill>
                <a:latin typeface="Arial"/>
                <a:cs typeface="Arial"/>
              </a:rPr>
              <a:t> </a:t>
            </a:r>
            <a:r>
              <a:rPr lang="fr-FR" sz="900" spc="-5" dirty="0" smtClean="0">
                <a:solidFill>
                  <a:srgbClr val="231F20"/>
                </a:solidFill>
                <a:latin typeface="Arial"/>
                <a:cs typeface="Arial"/>
              </a:rPr>
              <a:t>Biens</a:t>
            </a:r>
          </a:p>
          <a:p>
            <a:pPr marL="182245" indent="-169545" algn="just">
              <a:spcBef>
                <a:spcPts val="120"/>
              </a:spcBef>
              <a:buSzPct val="200000"/>
              <a:buFont typeface="Arial Narrow"/>
              <a:buChar char="□"/>
              <a:tabLst>
                <a:tab pos="182880" algn="l"/>
              </a:tabLst>
            </a:pPr>
            <a:r>
              <a:rPr lang="fr-FR" sz="900" spc="-5" dirty="0">
                <a:solidFill>
                  <a:srgbClr val="231F20"/>
                </a:solidFill>
                <a:latin typeface="Arial"/>
                <a:cs typeface="Arial"/>
              </a:rPr>
              <a:t>Commission Biens de valeurs &amp;  </a:t>
            </a:r>
            <a:r>
              <a:rPr lang="fr-FR" sz="900" spc="-5" dirty="0" smtClean="0">
                <a:solidFill>
                  <a:srgbClr val="231F20"/>
                </a:solidFill>
                <a:latin typeface="Arial"/>
                <a:cs typeface="Arial"/>
              </a:rPr>
              <a:t>Affinitaire</a:t>
            </a:r>
            <a:endParaRPr lang="fr-FR" sz="900" spc="-5" dirty="0">
              <a:solidFill>
                <a:srgbClr val="231F20"/>
              </a:solidFill>
              <a:latin typeface="Arial"/>
              <a:cs typeface="Arial"/>
            </a:endParaRPr>
          </a:p>
          <a:p>
            <a:pPr marL="182245" indent="-169545" algn="just">
              <a:lnSpc>
                <a:spcPct val="100000"/>
              </a:lnSpc>
              <a:spcBef>
                <a:spcPts val="120"/>
              </a:spcBef>
              <a:buSzPct val="200000"/>
              <a:buFont typeface="Arial Narrow"/>
              <a:buChar char="□"/>
              <a:tabLst>
                <a:tab pos="182880" algn="l"/>
              </a:tabLst>
            </a:pPr>
            <a:r>
              <a:rPr lang="fr-FR" sz="900" spc="-5" dirty="0">
                <a:solidFill>
                  <a:srgbClr val="231F20"/>
                </a:solidFill>
                <a:latin typeface="Arial"/>
                <a:cs typeface="Arial"/>
              </a:rPr>
              <a:t>Commission </a:t>
            </a:r>
            <a:r>
              <a:rPr lang="fr-FR" sz="900" spc="-5" dirty="0" smtClean="0">
                <a:solidFill>
                  <a:srgbClr val="231F20"/>
                </a:solidFill>
                <a:latin typeface="Arial"/>
                <a:cs typeface="Arial"/>
              </a:rPr>
              <a:t>Protection Juridique </a:t>
            </a:r>
            <a:endParaRPr lang="fr-FR" sz="900" spc="-5" dirty="0">
              <a:solidFill>
                <a:srgbClr val="231F20"/>
              </a:solidFill>
              <a:latin typeface="Arial"/>
              <a:cs typeface="Arial"/>
            </a:endParaRPr>
          </a:p>
          <a:p>
            <a:pPr marL="182245" indent="-169545" algn="just">
              <a:spcBef>
                <a:spcPts val="120"/>
              </a:spcBef>
              <a:buSzPct val="200000"/>
              <a:buFont typeface="Arial Narrow"/>
              <a:buChar char="□"/>
              <a:tabLst>
                <a:tab pos="182880" algn="l"/>
              </a:tabLst>
            </a:pPr>
            <a:r>
              <a:rPr lang="fr-FR" sz="900" spc="-5" dirty="0" smtClean="0">
                <a:solidFill>
                  <a:srgbClr val="231F20"/>
                </a:solidFill>
                <a:latin typeface="Arial"/>
                <a:cs typeface="Arial"/>
              </a:rPr>
              <a:t>Commission Economie circulaire (en </a:t>
            </a:r>
            <a:r>
              <a:rPr lang="fr-FR" sz="900" spc="-5" dirty="0">
                <a:solidFill>
                  <a:srgbClr val="231F20"/>
                </a:solidFill>
                <a:latin typeface="Arial"/>
                <a:cs typeface="Arial"/>
              </a:rPr>
              <a:t>cours de construction</a:t>
            </a:r>
            <a:r>
              <a:rPr lang="fr-FR" sz="900" spc="-5" dirty="0" smtClean="0">
                <a:solidFill>
                  <a:srgbClr val="231F20"/>
                </a:solidFill>
                <a:latin typeface="Arial"/>
                <a:cs typeface="Arial"/>
              </a:rPr>
              <a:t>)</a:t>
            </a:r>
          </a:p>
          <a:p>
            <a:pPr marL="182245" indent="-169545" algn="just">
              <a:spcBef>
                <a:spcPts val="120"/>
              </a:spcBef>
              <a:buSzPct val="200000"/>
              <a:buFont typeface="Arial Narrow"/>
              <a:buChar char="□"/>
              <a:tabLst>
                <a:tab pos="182880" algn="l"/>
              </a:tabLst>
            </a:pPr>
            <a:r>
              <a:rPr lang="fr-FR" sz="900" spc="-5" dirty="0">
                <a:solidFill>
                  <a:srgbClr val="231F20"/>
                </a:solidFill>
                <a:latin typeface="Arial"/>
                <a:cs typeface="Arial"/>
              </a:rPr>
              <a:t>Commission </a:t>
            </a:r>
            <a:r>
              <a:rPr lang="fr-FR" sz="900" spc="-5" dirty="0" smtClean="0">
                <a:solidFill>
                  <a:srgbClr val="231F20"/>
                </a:solidFill>
                <a:latin typeface="Arial"/>
                <a:cs typeface="Arial"/>
              </a:rPr>
              <a:t>Assurances Voyages</a:t>
            </a:r>
          </a:p>
          <a:p>
            <a:pPr marL="182245" indent="-169545" algn="just">
              <a:spcBef>
                <a:spcPts val="120"/>
              </a:spcBef>
              <a:buSzPct val="200000"/>
              <a:buFont typeface="Arial Narrow"/>
              <a:buChar char="□"/>
              <a:tabLst>
                <a:tab pos="182880" algn="l"/>
              </a:tabLst>
            </a:pPr>
            <a:r>
              <a:rPr lang="fr-FR" sz="900" spc="-5" dirty="0" smtClean="0">
                <a:solidFill>
                  <a:srgbClr val="231F20"/>
                </a:solidFill>
                <a:latin typeface="Arial"/>
                <a:cs typeface="Arial"/>
              </a:rPr>
              <a:t>Commission Santé</a:t>
            </a:r>
          </a:p>
          <a:p>
            <a:pPr marL="182245" indent="-169545" algn="just">
              <a:spcBef>
                <a:spcPts val="120"/>
              </a:spcBef>
              <a:buSzPct val="200000"/>
              <a:buFont typeface="Arial Narrow"/>
              <a:buChar char="□"/>
              <a:tabLst>
                <a:tab pos="182880" algn="l"/>
              </a:tabLst>
            </a:pPr>
            <a:r>
              <a:rPr lang="fr-FR" sz="900" spc="-5" dirty="0" smtClean="0">
                <a:solidFill>
                  <a:srgbClr val="231F20"/>
                </a:solidFill>
                <a:latin typeface="Arial"/>
                <a:cs typeface="Arial"/>
              </a:rPr>
              <a:t>Commission </a:t>
            </a:r>
            <a:r>
              <a:rPr lang="fr-FR" sz="900" spc="-5" dirty="0" err="1" smtClean="0">
                <a:solidFill>
                  <a:srgbClr val="231F20"/>
                </a:solidFill>
                <a:latin typeface="Arial"/>
                <a:cs typeface="Arial"/>
              </a:rPr>
              <a:t>Innova’Tech</a:t>
            </a:r>
            <a:endParaRPr lang="fr-FR" sz="900" spc="-5" dirty="0">
              <a:solidFill>
                <a:srgbClr val="231F20"/>
              </a:solidFill>
              <a:latin typeface="Arial"/>
              <a:cs typeface="Arial"/>
            </a:endParaRPr>
          </a:p>
        </p:txBody>
      </p:sp>
      <p:sp>
        <p:nvSpPr>
          <p:cNvPr id="3" name="ZoneTexte 2"/>
          <p:cNvSpPr txBox="1"/>
          <p:nvPr/>
        </p:nvSpPr>
        <p:spPr>
          <a:xfrm>
            <a:off x="97709" y="6964535"/>
            <a:ext cx="2971800" cy="382156"/>
          </a:xfrm>
          <a:prstGeom prst="rect">
            <a:avLst/>
          </a:prstGeom>
          <a:noFill/>
        </p:spPr>
        <p:txBody>
          <a:bodyPr wrap="square" rtlCol="0">
            <a:spAutoFit/>
          </a:bodyPr>
          <a:lstStyle/>
          <a:p>
            <a:pPr marL="182245" indent="-169545" algn="just">
              <a:lnSpc>
                <a:spcPct val="100000"/>
              </a:lnSpc>
              <a:spcBef>
                <a:spcPts val="120"/>
              </a:spcBef>
              <a:buSzPct val="200000"/>
              <a:buFont typeface="Arial Narrow"/>
              <a:buChar char="□"/>
              <a:tabLst>
                <a:tab pos="182880" algn="l"/>
              </a:tabLst>
            </a:pPr>
            <a:r>
              <a:rPr lang="fr-FR" sz="900" spc="-5" dirty="0">
                <a:solidFill>
                  <a:srgbClr val="231F20"/>
                </a:solidFill>
                <a:latin typeface="Arial"/>
                <a:cs typeface="Arial"/>
              </a:rPr>
              <a:t>Participer aux </a:t>
            </a:r>
            <a:r>
              <a:rPr lang="fr-FR" sz="900" spc="-5" dirty="0" smtClean="0">
                <a:solidFill>
                  <a:srgbClr val="231F20"/>
                </a:solidFill>
                <a:latin typeface="Arial"/>
                <a:cs typeface="Arial"/>
              </a:rPr>
              <a:t>ateliers matinées et</a:t>
            </a:r>
          </a:p>
          <a:p>
            <a:pPr marL="12700" algn="just">
              <a:lnSpc>
                <a:spcPct val="100000"/>
              </a:lnSpc>
              <a:spcBef>
                <a:spcPts val="120"/>
              </a:spcBef>
              <a:buSzPct val="200000"/>
              <a:tabLst>
                <a:tab pos="182880" algn="l"/>
              </a:tabLst>
            </a:pPr>
            <a:r>
              <a:rPr lang="fr-FR" sz="900" spc="-5" dirty="0" smtClean="0">
                <a:solidFill>
                  <a:srgbClr val="231F20"/>
                </a:solidFill>
                <a:latin typeface="Arial"/>
                <a:cs typeface="Arial"/>
              </a:rPr>
              <a:t> petits déjeuners</a:t>
            </a:r>
            <a:endParaRPr lang="fr-FR" sz="900" spc="-5" dirty="0">
              <a:solidFill>
                <a:srgbClr val="231F20"/>
              </a:solidFill>
              <a:latin typeface="Arial"/>
              <a:cs typeface="Arial"/>
            </a:endParaRPr>
          </a:p>
        </p:txBody>
      </p:sp>
      <p:sp>
        <p:nvSpPr>
          <p:cNvPr id="14" name="ZoneTexte 13"/>
          <p:cNvSpPr txBox="1"/>
          <p:nvPr/>
        </p:nvSpPr>
        <p:spPr>
          <a:xfrm>
            <a:off x="2274310" y="6813212"/>
            <a:ext cx="2971800" cy="684803"/>
          </a:xfrm>
          <a:prstGeom prst="rect">
            <a:avLst/>
          </a:prstGeom>
          <a:noFill/>
        </p:spPr>
        <p:txBody>
          <a:bodyPr wrap="square" rtlCol="0">
            <a:spAutoFit/>
          </a:bodyPr>
          <a:lstStyle/>
          <a:p>
            <a:pPr marL="182245" indent="-169545" algn="just">
              <a:lnSpc>
                <a:spcPct val="100000"/>
              </a:lnSpc>
              <a:spcBef>
                <a:spcPts val="120"/>
              </a:spcBef>
              <a:buSzPct val="200000"/>
              <a:buFont typeface="Arial Narrow"/>
              <a:buChar char="□"/>
              <a:tabLst>
                <a:tab pos="182880" algn="l"/>
              </a:tabLst>
            </a:pPr>
            <a:r>
              <a:rPr lang="fr-FR" sz="900" spc="-5" dirty="0" smtClean="0">
                <a:solidFill>
                  <a:srgbClr val="231F20"/>
                </a:solidFill>
                <a:latin typeface="Arial"/>
                <a:cs typeface="Arial"/>
              </a:rPr>
              <a:t>Atelier Réglementation</a:t>
            </a:r>
          </a:p>
          <a:p>
            <a:pPr marL="182245" indent="-169545" algn="just">
              <a:lnSpc>
                <a:spcPct val="100000"/>
              </a:lnSpc>
              <a:spcBef>
                <a:spcPts val="120"/>
              </a:spcBef>
              <a:buSzPct val="200000"/>
              <a:buFont typeface="Arial Narrow"/>
              <a:buChar char="□"/>
              <a:tabLst>
                <a:tab pos="182880" algn="l"/>
              </a:tabLst>
            </a:pPr>
            <a:r>
              <a:rPr lang="fr-FR" sz="900" spc="-5" dirty="0" smtClean="0">
                <a:solidFill>
                  <a:srgbClr val="231F20"/>
                </a:solidFill>
                <a:latin typeface="Arial"/>
                <a:cs typeface="Arial"/>
              </a:rPr>
              <a:t>Matinées d’actualités</a:t>
            </a:r>
          </a:p>
          <a:p>
            <a:pPr marL="182245" indent="-169545" algn="just">
              <a:lnSpc>
                <a:spcPct val="100000"/>
              </a:lnSpc>
              <a:spcBef>
                <a:spcPts val="120"/>
              </a:spcBef>
              <a:buSzPct val="200000"/>
              <a:buFont typeface="Arial Narrow"/>
              <a:buChar char="□"/>
              <a:tabLst>
                <a:tab pos="182880" algn="l"/>
              </a:tabLst>
            </a:pPr>
            <a:r>
              <a:rPr lang="fr-FR" sz="900" spc="-5" dirty="0" smtClean="0">
                <a:solidFill>
                  <a:srgbClr val="231F20"/>
                </a:solidFill>
                <a:latin typeface="Arial"/>
                <a:cs typeface="Arial"/>
              </a:rPr>
              <a:t>Petit déjeuner de l’affinitaire</a:t>
            </a:r>
          </a:p>
          <a:p>
            <a:pPr marL="182245" indent="-169545" algn="just">
              <a:lnSpc>
                <a:spcPct val="100000"/>
              </a:lnSpc>
              <a:spcBef>
                <a:spcPts val="120"/>
              </a:spcBef>
              <a:buSzPct val="200000"/>
              <a:buFont typeface="Arial Narrow"/>
              <a:buChar char="□"/>
              <a:tabLst>
                <a:tab pos="182880" algn="l"/>
              </a:tabLst>
            </a:pPr>
            <a:r>
              <a:rPr lang="fr-FR" sz="900" spc="-5" dirty="0" smtClean="0">
                <a:solidFill>
                  <a:srgbClr val="231F20"/>
                </a:solidFill>
                <a:latin typeface="Arial"/>
                <a:cs typeface="Arial"/>
              </a:rPr>
              <a:t>Nos adhérents ont la parole</a:t>
            </a:r>
          </a:p>
        </p:txBody>
      </p:sp>
      <p:sp>
        <p:nvSpPr>
          <p:cNvPr id="17" name="object 23"/>
          <p:cNvSpPr txBox="1"/>
          <p:nvPr/>
        </p:nvSpPr>
        <p:spPr>
          <a:xfrm>
            <a:off x="113584" y="7548712"/>
            <a:ext cx="7263234" cy="415498"/>
          </a:xfrm>
          <a:prstGeom prst="rect">
            <a:avLst/>
          </a:prstGeom>
        </p:spPr>
        <p:txBody>
          <a:bodyPr vert="horz" wrap="square" lIns="0" tIns="0" rIns="0" bIns="0" rtlCol="0">
            <a:spAutoFit/>
          </a:bodyPr>
          <a:lstStyle/>
          <a:p>
            <a:pPr marL="12700"/>
            <a:r>
              <a:rPr sz="900" dirty="0">
                <a:solidFill>
                  <a:srgbClr val="231F20"/>
                </a:solidFill>
                <a:latin typeface="Arial"/>
                <a:cs typeface="Arial"/>
              </a:rPr>
              <a:t>Je </a:t>
            </a:r>
            <a:r>
              <a:rPr sz="900" spc="-5" dirty="0">
                <a:solidFill>
                  <a:srgbClr val="231F20"/>
                </a:solidFill>
                <a:latin typeface="Arial"/>
                <a:cs typeface="Arial"/>
              </a:rPr>
              <a:t>donne </a:t>
            </a:r>
            <a:r>
              <a:rPr sz="900" dirty="0">
                <a:solidFill>
                  <a:srgbClr val="231F20"/>
                </a:solidFill>
                <a:latin typeface="Arial"/>
                <a:cs typeface="Arial"/>
              </a:rPr>
              <a:t>mon </a:t>
            </a:r>
            <a:r>
              <a:rPr sz="900" spc="-5" dirty="0">
                <a:solidFill>
                  <a:srgbClr val="231F20"/>
                </a:solidFill>
                <a:latin typeface="Arial"/>
                <a:cs typeface="Arial"/>
              </a:rPr>
              <a:t>accord pour que </a:t>
            </a:r>
            <a:r>
              <a:rPr sz="900" dirty="0">
                <a:solidFill>
                  <a:srgbClr val="231F20"/>
                </a:solidFill>
                <a:latin typeface="Arial"/>
                <a:cs typeface="Arial"/>
              </a:rPr>
              <a:t>mon </a:t>
            </a:r>
            <a:r>
              <a:rPr sz="900" spc="-5" dirty="0">
                <a:solidFill>
                  <a:srgbClr val="231F20"/>
                </a:solidFill>
                <a:latin typeface="Arial"/>
                <a:cs typeface="Arial"/>
              </a:rPr>
              <a:t>nom ou le nom de l’adhérent que je </a:t>
            </a:r>
            <a:r>
              <a:rPr sz="900" dirty="0">
                <a:solidFill>
                  <a:srgbClr val="231F20"/>
                </a:solidFill>
                <a:latin typeface="Arial"/>
                <a:cs typeface="Arial"/>
              </a:rPr>
              <a:t>représente soit cité</a:t>
            </a:r>
            <a:r>
              <a:rPr sz="900" spc="5" dirty="0">
                <a:solidFill>
                  <a:srgbClr val="231F20"/>
                </a:solidFill>
                <a:latin typeface="Arial"/>
                <a:cs typeface="Arial"/>
              </a:rPr>
              <a:t> </a:t>
            </a:r>
            <a:r>
              <a:rPr sz="900" spc="-5" dirty="0" smtClean="0">
                <a:solidFill>
                  <a:srgbClr val="231F20"/>
                </a:solidFill>
                <a:latin typeface="Arial"/>
                <a:cs typeface="Arial"/>
              </a:rPr>
              <a:t>dans</a:t>
            </a:r>
            <a:r>
              <a:rPr lang="fr-FR" sz="900" spc="-5" dirty="0" smtClean="0">
                <a:solidFill>
                  <a:srgbClr val="231F20"/>
                </a:solidFill>
                <a:latin typeface="Arial"/>
                <a:cs typeface="Arial"/>
              </a:rPr>
              <a:t> les </a:t>
            </a:r>
            <a:r>
              <a:rPr lang="fr-FR" sz="900" dirty="0" smtClean="0">
                <a:solidFill>
                  <a:srgbClr val="231F20"/>
                </a:solidFill>
                <a:latin typeface="Arial"/>
                <a:cs typeface="Arial"/>
              </a:rPr>
              <a:t>supports </a:t>
            </a:r>
            <a:r>
              <a:rPr lang="fr-FR" sz="900" spc="-5" dirty="0">
                <a:solidFill>
                  <a:srgbClr val="231F20"/>
                </a:solidFill>
                <a:latin typeface="Arial"/>
                <a:cs typeface="Arial"/>
              </a:rPr>
              <a:t>de </a:t>
            </a:r>
            <a:r>
              <a:rPr lang="fr-FR" sz="900" dirty="0">
                <a:solidFill>
                  <a:srgbClr val="231F20"/>
                </a:solidFill>
                <a:latin typeface="Arial"/>
                <a:cs typeface="Arial"/>
              </a:rPr>
              <a:t>communication </a:t>
            </a:r>
            <a:r>
              <a:rPr lang="fr-FR" sz="900" spc="-5" dirty="0" smtClean="0">
                <a:solidFill>
                  <a:srgbClr val="231F20"/>
                </a:solidFill>
                <a:latin typeface="Arial"/>
                <a:cs typeface="Arial"/>
              </a:rPr>
              <a:t>de la FG2A</a:t>
            </a:r>
            <a:r>
              <a:rPr lang="fr-FR" sz="900" dirty="0" smtClean="0">
                <a:solidFill>
                  <a:srgbClr val="231F20"/>
                </a:solidFill>
                <a:latin typeface="Arial"/>
                <a:cs typeface="Arial"/>
              </a:rPr>
              <a:t> </a:t>
            </a:r>
            <a:r>
              <a:rPr lang="fr-FR" sz="900" dirty="0">
                <a:solidFill>
                  <a:srgbClr val="231F20"/>
                </a:solidFill>
                <a:latin typeface="Arial"/>
                <a:cs typeface="Arial"/>
              </a:rPr>
              <a:t>:</a:t>
            </a:r>
            <a:r>
              <a:rPr lang="fr-FR" sz="900" spc="-110" dirty="0">
                <a:solidFill>
                  <a:srgbClr val="231F20"/>
                </a:solidFill>
                <a:latin typeface="Arial"/>
                <a:cs typeface="Arial"/>
              </a:rPr>
              <a:t> </a:t>
            </a:r>
            <a:r>
              <a:rPr lang="fr-FR" sz="900" spc="-110" dirty="0" smtClean="0">
                <a:solidFill>
                  <a:srgbClr val="231F20"/>
                </a:solidFill>
                <a:latin typeface="Arial"/>
                <a:cs typeface="Arial"/>
              </a:rPr>
              <a:t> 					                              </a:t>
            </a:r>
            <a:r>
              <a:rPr lang="fr-FR" dirty="0" smtClean="0">
                <a:solidFill>
                  <a:srgbClr val="231F20"/>
                </a:solidFill>
                <a:latin typeface="Arial Narrow"/>
                <a:cs typeface="Arial Narrow"/>
              </a:rPr>
              <a:t>□ </a:t>
            </a:r>
            <a:r>
              <a:rPr lang="fr-FR" sz="900" dirty="0" smtClean="0">
                <a:solidFill>
                  <a:srgbClr val="231F20"/>
                </a:solidFill>
                <a:latin typeface="Arial"/>
                <a:cs typeface="Arial"/>
              </a:rPr>
              <a:t>OUI       </a:t>
            </a:r>
            <a:r>
              <a:rPr lang="fr-FR" dirty="0" smtClean="0">
                <a:solidFill>
                  <a:srgbClr val="231F20"/>
                </a:solidFill>
                <a:latin typeface="Arial Narrow"/>
                <a:cs typeface="Arial Narrow"/>
              </a:rPr>
              <a:t>□</a:t>
            </a:r>
            <a:r>
              <a:rPr lang="fr-FR" spc="-100" dirty="0" smtClean="0">
                <a:solidFill>
                  <a:srgbClr val="231F20"/>
                </a:solidFill>
                <a:latin typeface="Arial Narrow"/>
                <a:cs typeface="Arial Narrow"/>
              </a:rPr>
              <a:t> </a:t>
            </a:r>
            <a:r>
              <a:rPr lang="fr-FR" sz="900" spc="-5" dirty="0" smtClean="0">
                <a:solidFill>
                  <a:srgbClr val="231F20"/>
                </a:solidFill>
                <a:latin typeface="Arial"/>
                <a:cs typeface="Arial"/>
              </a:rPr>
              <a:t>NON</a:t>
            </a:r>
            <a:endParaRPr lang="fr-FR" sz="900" dirty="0">
              <a:latin typeface="Arial"/>
              <a:cs typeface="Arial"/>
            </a:endParaRPr>
          </a:p>
        </p:txBody>
      </p:sp>
      <p:sp>
        <p:nvSpPr>
          <p:cNvPr id="18" name="object 23"/>
          <p:cNvSpPr txBox="1"/>
          <p:nvPr/>
        </p:nvSpPr>
        <p:spPr>
          <a:xfrm>
            <a:off x="108954" y="7972405"/>
            <a:ext cx="7263234" cy="276999"/>
          </a:xfrm>
          <a:prstGeom prst="rect">
            <a:avLst/>
          </a:prstGeom>
        </p:spPr>
        <p:txBody>
          <a:bodyPr vert="horz" wrap="square" lIns="0" tIns="0" rIns="0" bIns="0" rtlCol="0">
            <a:spAutoFit/>
          </a:bodyPr>
          <a:lstStyle/>
          <a:p>
            <a:pPr marL="12700"/>
            <a:r>
              <a:rPr sz="900" dirty="0">
                <a:solidFill>
                  <a:srgbClr val="231F20"/>
                </a:solidFill>
                <a:latin typeface="Arial"/>
                <a:cs typeface="Arial"/>
              </a:rPr>
              <a:t>Je </a:t>
            </a:r>
            <a:r>
              <a:rPr sz="900" spc="-5" dirty="0">
                <a:solidFill>
                  <a:srgbClr val="231F20"/>
                </a:solidFill>
                <a:latin typeface="Arial"/>
                <a:cs typeface="Arial"/>
              </a:rPr>
              <a:t>donne </a:t>
            </a:r>
            <a:r>
              <a:rPr sz="900" dirty="0">
                <a:solidFill>
                  <a:srgbClr val="231F20"/>
                </a:solidFill>
                <a:latin typeface="Arial"/>
                <a:cs typeface="Arial"/>
              </a:rPr>
              <a:t>mon </a:t>
            </a:r>
            <a:r>
              <a:rPr sz="900" spc="-5" dirty="0">
                <a:solidFill>
                  <a:srgbClr val="231F20"/>
                </a:solidFill>
                <a:latin typeface="Arial"/>
                <a:cs typeface="Arial"/>
              </a:rPr>
              <a:t>accord pour </a:t>
            </a:r>
            <a:r>
              <a:rPr lang="fr-FR" sz="900" spc="-5" dirty="0" smtClean="0">
                <a:solidFill>
                  <a:srgbClr val="231F20"/>
                </a:solidFill>
                <a:latin typeface="Arial"/>
                <a:cs typeface="Arial"/>
              </a:rPr>
              <a:t>que la FG2A me contacte par mail, par téléphone ou par voie postale </a:t>
            </a:r>
            <a:r>
              <a:rPr lang="fr-FR" sz="900" dirty="0" smtClean="0">
                <a:solidFill>
                  <a:srgbClr val="231F20"/>
                </a:solidFill>
                <a:latin typeface="Arial"/>
                <a:cs typeface="Arial"/>
              </a:rPr>
              <a:t>:</a:t>
            </a:r>
            <a:r>
              <a:rPr lang="fr-FR" sz="900" spc="-110" dirty="0" smtClean="0">
                <a:solidFill>
                  <a:srgbClr val="231F20"/>
                </a:solidFill>
                <a:latin typeface="Arial"/>
                <a:cs typeface="Arial"/>
              </a:rPr>
              <a:t>            </a:t>
            </a:r>
            <a:r>
              <a:rPr lang="fr-FR" dirty="0" smtClean="0">
                <a:solidFill>
                  <a:srgbClr val="231F20"/>
                </a:solidFill>
                <a:latin typeface="Arial Narrow"/>
                <a:cs typeface="Arial Narrow"/>
              </a:rPr>
              <a:t>□ </a:t>
            </a:r>
            <a:r>
              <a:rPr lang="fr-FR" sz="900" dirty="0" smtClean="0">
                <a:solidFill>
                  <a:srgbClr val="231F20"/>
                </a:solidFill>
                <a:latin typeface="Arial"/>
                <a:cs typeface="Arial"/>
              </a:rPr>
              <a:t>OUI       </a:t>
            </a:r>
            <a:r>
              <a:rPr lang="fr-FR" dirty="0" smtClean="0">
                <a:solidFill>
                  <a:srgbClr val="231F20"/>
                </a:solidFill>
                <a:latin typeface="Arial Narrow"/>
                <a:cs typeface="Arial Narrow"/>
              </a:rPr>
              <a:t>□</a:t>
            </a:r>
            <a:r>
              <a:rPr lang="fr-FR" spc="-100" dirty="0" smtClean="0">
                <a:solidFill>
                  <a:srgbClr val="231F20"/>
                </a:solidFill>
                <a:latin typeface="Arial Narrow"/>
                <a:cs typeface="Arial Narrow"/>
              </a:rPr>
              <a:t> </a:t>
            </a:r>
            <a:r>
              <a:rPr lang="fr-FR" sz="900" spc="-5" dirty="0" smtClean="0">
                <a:solidFill>
                  <a:srgbClr val="231F20"/>
                </a:solidFill>
                <a:latin typeface="Arial"/>
                <a:cs typeface="Arial"/>
              </a:rPr>
              <a:t>NON</a:t>
            </a:r>
            <a:endParaRPr lang="fr-FR" sz="900" dirty="0">
              <a:latin typeface="Arial"/>
              <a:cs typeface="Arial"/>
            </a:endParaRPr>
          </a:p>
        </p:txBody>
      </p:sp>
      <p:sp>
        <p:nvSpPr>
          <p:cNvPr id="19" name="object 27"/>
          <p:cNvSpPr txBox="1"/>
          <p:nvPr/>
        </p:nvSpPr>
        <p:spPr>
          <a:xfrm>
            <a:off x="122943" y="8577674"/>
            <a:ext cx="3263900" cy="153888"/>
          </a:xfrm>
          <a:prstGeom prst="rect">
            <a:avLst/>
          </a:prstGeom>
        </p:spPr>
        <p:txBody>
          <a:bodyPr vert="horz" wrap="square" lIns="0" tIns="0" rIns="0" bIns="0" rtlCol="0">
            <a:spAutoFit/>
          </a:bodyPr>
          <a:lstStyle/>
          <a:p>
            <a:pPr marL="12700">
              <a:lnSpc>
                <a:spcPct val="100000"/>
              </a:lnSpc>
            </a:pPr>
            <a:r>
              <a:rPr sz="1000" dirty="0">
                <a:solidFill>
                  <a:srgbClr val="BD202E"/>
                </a:solidFill>
                <a:latin typeface="Arial Hebrew" charset="-79"/>
                <a:ea typeface="Arial Hebrew" charset="-79"/>
                <a:cs typeface="Arial Hebrew" charset="-79"/>
              </a:rPr>
              <a:t>Adhésion</a:t>
            </a:r>
            <a:r>
              <a:rPr sz="900" dirty="0" smtClean="0">
                <a:solidFill>
                  <a:srgbClr val="231F20"/>
                </a:solidFill>
                <a:latin typeface="Arial"/>
                <a:cs typeface="Arial"/>
              </a:rPr>
              <a:t> </a:t>
            </a:r>
            <a:r>
              <a:rPr sz="900" dirty="0">
                <a:solidFill>
                  <a:srgbClr val="231F20"/>
                </a:solidFill>
                <a:latin typeface="Arial"/>
                <a:cs typeface="Arial"/>
              </a:rPr>
              <a:t>: </a:t>
            </a:r>
            <a:r>
              <a:rPr sz="900" dirty="0" err="1">
                <a:solidFill>
                  <a:srgbClr val="231F20"/>
                </a:solidFill>
                <a:latin typeface="Arial"/>
                <a:cs typeface="Arial"/>
              </a:rPr>
              <a:t>Jusqu’au</a:t>
            </a:r>
            <a:r>
              <a:rPr sz="900" spc="-110" dirty="0">
                <a:solidFill>
                  <a:srgbClr val="231F20"/>
                </a:solidFill>
                <a:latin typeface="Arial"/>
                <a:cs typeface="Arial"/>
              </a:rPr>
              <a:t> </a:t>
            </a:r>
            <a:r>
              <a:rPr sz="900" spc="-5" dirty="0" smtClean="0">
                <a:solidFill>
                  <a:srgbClr val="231F20"/>
                </a:solidFill>
                <a:latin typeface="Arial"/>
                <a:cs typeface="Arial"/>
              </a:rPr>
              <a:t>31/12/20</a:t>
            </a:r>
            <a:r>
              <a:rPr lang="fr-FR" sz="900" spc="-5" dirty="0" smtClean="0">
                <a:solidFill>
                  <a:srgbClr val="231F20"/>
                </a:solidFill>
                <a:latin typeface="Arial"/>
                <a:cs typeface="Arial"/>
              </a:rPr>
              <a:t>22</a:t>
            </a:r>
            <a:endParaRPr sz="900" dirty="0">
              <a:latin typeface="Arial"/>
              <a:cs typeface="Arial"/>
            </a:endParaRPr>
          </a:p>
        </p:txBody>
      </p:sp>
      <p:sp>
        <p:nvSpPr>
          <p:cNvPr id="20" name="object 15"/>
          <p:cNvSpPr txBox="1"/>
          <p:nvPr/>
        </p:nvSpPr>
        <p:spPr>
          <a:xfrm>
            <a:off x="273050" y="8904213"/>
            <a:ext cx="2249805" cy="314325"/>
          </a:xfrm>
          <a:prstGeom prst="rect">
            <a:avLst/>
          </a:prstGeom>
        </p:spPr>
        <p:txBody>
          <a:bodyPr vert="horz" wrap="square" lIns="0" tIns="0" rIns="0" bIns="0" rtlCol="0">
            <a:spAutoFit/>
          </a:bodyPr>
          <a:lstStyle/>
          <a:p>
            <a:pPr marL="12700">
              <a:lnSpc>
                <a:spcPct val="100000"/>
              </a:lnSpc>
            </a:pPr>
            <a:r>
              <a:rPr sz="900" dirty="0">
                <a:solidFill>
                  <a:srgbClr val="231F20"/>
                </a:solidFill>
                <a:latin typeface="Arial"/>
                <a:cs typeface="Arial"/>
              </a:rPr>
              <a:t>Fait à :</a:t>
            </a:r>
            <a:r>
              <a:rPr sz="900" spc="-105" dirty="0">
                <a:solidFill>
                  <a:srgbClr val="231F20"/>
                </a:solidFill>
                <a:latin typeface="Arial"/>
                <a:cs typeface="Arial"/>
              </a:rPr>
              <a:t> </a:t>
            </a:r>
            <a:r>
              <a:rPr sz="900" dirty="0">
                <a:solidFill>
                  <a:srgbClr val="231F20"/>
                </a:solidFill>
                <a:latin typeface="Arial"/>
                <a:cs typeface="Arial"/>
              </a:rPr>
              <a:t>.........................................................,</a:t>
            </a:r>
            <a:endParaRPr sz="900" dirty="0">
              <a:latin typeface="Arial"/>
              <a:cs typeface="Arial"/>
            </a:endParaRPr>
          </a:p>
          <a:p>
            <a:pPr marL="12700">
              <a:lnSpc>
                <a:spcPct val="100000"/>
              </a:lnSpc>
              <a:spcBef>
                <a:spcPts val="219"/>
              </a:spcBef>
            </a:pPr>
            <a:r>
              <a:rPr sz="900" spc="-5" dirty="0">
                <a:solidFill>
                  <a:srgbClr val="231F20"/>
                </a:solidFill>
                <a:latin typeface="Arial"/>
                <a:cs typeface="Arial"/>
              </a:rPr>
              <a:t>le </a:t>
            </a:r>
            <a:r>
              <a:rPr sz="900" dirty="0">
                <a:solidFill>
                  <a:srgbClr val="231F20"/>
                </a:solidFill>
                <a:latin typeface="Arial"/>
                <a:cs typeface="Arial"/>
              </a:rPr>
              <a:t>:</a:t>
            </a:r>
            <a:r>
              <a:rPr sz="900" spc="-90" dirty="0">
                <a:solidFill>
                  <a:srgbClr val="231F20"/>
                </a:solidFill>
                <a:latin typeface="Arial"/>
                <a:cs typeface="Arial"/>
              </a:rPr>
              <a:t> </a:t>
            </a:r>
            <a:r>
              <a:rPr sz="900" dirty="0">
                <a:solidFill>
                  <a:srgbClr val="231F20"/>
                </a:solidFill>
                <a:latin typeface="Arial"/>
                <a:cs typeface="Arial"/>
              </a:rPr>
              <a:t>...............................................................</a:t>
            </a:r>
            <a:endParaRPr sz="900" dirty="0">
              <a:latin typeface="Arial"/>
              <a:cs typeface="Arial"/>
            </a:endParaRPr>
          </a:p>
        </p:txBody>
      </p:sp>
      <p:sp>
        <p:nvSpPr>
          <p:cNvPr id="21" name="object 29"/>
          <p:cNvSpPr txBox="1"/>
          <p:nvPr/>
        </p:nvSpPr>
        <p:spPr>
          <a:xfrm>
            <a:off x="3386843" y="8872518"/>
            <a:ext cx="2819400" cy="887422"/>
          </a:xfrm>
          <a:prstGeom prst="rect">
            <a:avLst/>
          </a:prstGeom>
          <a:ln w="3175">
            <a:solidFill>
              <a:srgbClr val="535154"/>
            </a:solidFill>
          </a:ln>
        </p:spPr>
        <p:txBody>
          <a:bodyPr vert="horz" wrap="square" lIns="0" tIns="40640" rIns="0" bIns="0" rtlCol="0">
            <a:spAutoFit/>
          </a:bodyPr>
          <a:lstStyle/>
          <a:p>
            <a:pPr marL="71755">
              <a:lnSpc>
                <a:spcPct val="100000"/>
              </a:lnSpc>
              <a:spcBef>
                <a:spcPts val="320"/>
              </a:spcBef>
            </a:pPr>
            <a:r>
              <a:rPr sz="900" dirty="0" smtClean="0">
                <a:solidFill>
                  <a:srgbClr val="231F20"/>
                </a:solidFill>
                <a:latin typeface="Arial"/>
                <a:cs typeface="Arial"/>
              </a:rPr>
              <a:t>Signature</a:t>
            </a:r>
            <a:r>
              <a:rPr lang="fr-FR" sz="900" dirty="0" smtClean="0">
                <a:solidFill>
                  <a:srgbClr val="231F20"/>
                </a:solidFill>
                <a:latin typeface="Arial"/>
                <a:cs typeface="Arial"/>
              </a:rPr>
              <a:t> et cachet du représentant de l’entreprise</a:t>
            </a:r>
            <a:r>
              <a:rPr sz="900" spc="-105" dirty="0" smtClean="0">
                <a:solidFill>
                  <a:srgbClr val="231F20"/>
                </a:solidFill>
                <a:latin typeface="Arial"/>
                <a:cs typeface="Arial"/>
              </a:rPr>
              <a:t> </a:t>
            </a:r>
            <a:r>
              <a:rPr sz="900" dirty="0" smtClean="0">
                <a:solidFill>
                  <a:srgbClr val="231F20"/>
                </a:solidFill>
                <a:latin typeface="Arial"/>
                <a:cs typeface="Arial"/>
              </a:rPr>
              <a:t>:</a:t>
            </a:r>
            <a:endParaRPr lang="fr-FR" sz="900" dirty="0" smtClean="0">
              <a:solidFill>
                <a:srgbClr val="231F20"/>
              </a:solidFill>
              <a:latin typeface="Arial"/>
              <a:cs typeface="Arial"/>
            </a:endParaRPr>
          </a:p>
          <a:p>
            <a:pPr marL="71755">
              <a:lnSpc>
                <a:spcPct val="100000"/>
              </a:lnSpc>
              <a:spcBef>
                <a:spcPts val="320"/>
              </a:spcBef>
            </a:pPr>
            <a:endParaRPr lang="fr-FR" sz="900" dirty="0">
              <a:solidFill>
                <a:srgbClr val="231F20"/>
              </a:solidFill>
              <a:latin typeface="Arial"/>
              <a:cs typeface="Arial"/>
            </a:endParaRPr>
          </a:p>
          <a:p>
            <a:pPr marL="71755">
              <a:lnSpc>
                <a:spcPct val="100000"/>
              </a:lnSpc>
              <a:spcBef>
                <a:spcPts val="320"/>
              </a:spcBef>
            </a:pPr>
            <a:endParaRPr lang="fr-FR" sz="900" dirty="0" smtClean="0">
              <a:solidFill>
                <a:srgbClr val="231F20"/>
              </a:solidFill>
              <a:latin typeface="Arial"/>
              <a:cs typeface="Arial"/>
            </a:endParaRPr>
          </a:p>
          <a:p>
            <a:pPr marL="71755">
              <a:lnSpc>
                <a:spcPct val="100000"/>
              </a:lnSpc>
              <a:spcBef>
                <a:spcPts val="320"/>
              </a:spcBef>
            </a:pPr>
            <a:endParaRPr lang="fr-FR" sz="900" dirty="0">
              <a:solidFill>
                <a:srgbClr val="231F20"/>
              </a:solidFill>
              <a:latin typeface="Arial"/>
              <a:cs typeface="Arial"/>
            </a:endParaRPr>
          </a:p>
          <a:p>
            <a:pPr marL="71755">
              <a:lnSpc>
                <a:spcPct val="100000"/>
              </a:lnSpc>
              <a:spcBef>
                <a:spcPts val="320"/>
              </a:spcBef>
            </a:pPr>
            <a:endParaRPr sz="900" dirty="0">
              <a:latin typeface="Arial"/>
              <a:cs typeface="Arial"/>
            </a:endParaRPr>
          </a:p>
        </p:txBody>
      </p:sp>
      <p:sp>
        <p:nvSpPr>
          <p:cNvPr id="10" name="Espace réservé du numéro de diapositive 9"/>
          <p:cNvSpPr>
            <a:spLocks noGrp="1"/>
          </p:cNvSpPr>
          <p:nvPr>
            <p:ph type="sldNum" sz="quarter" idx="7"/>
          </p:nvPr>
        </p:nvSpPr>
        <p:spPr>
          <a:xfrm>
            <a:off x="5445252" y="9944862"/>
            <a:ext cx="1739455" cy="184666"/>
          </a:xfrm>
        </p:spPr>
        <p:txBody>
          <a:bodyPr/>
          <a:lstStyle/>
          <a:p>
            <a:r>
              <a:rPr lang="fr-FR" sz="1200" dirty="0"/>
              <a:t>Page </a:t>
            </a:r>
            <a:fld id="{B6F15528-21DE-4FAA-801E-634DDDAF4B2B}" type="slidenum">
              <a:rPr lang="uk-UA" sz="1200"/>
              <a:pPr/>
              <a:t>2</a:t>
            </a:fld>
            <a:r>
              <a:rPr lang="fr-FR" sz="1200" dirty="0"/>
              <a:t>/5</a:t>
            </a:r>
            <a:endParaRPr lang="uk-UA" sz="1200" dirty="0"/>
          </a:p>
        </p:txBody>
      </p:sp>
    </p:spTree>
    <p:extLst>
      <p:ext uri="{BB962C8B-B14F-4D97-AF65-F5344CB8AC3E}">
        <p14:creationId xmlns:p14="http://schemas.microsoft.com/office/powerpoint/2010/main" val="12663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p:nvPr/>
        </p:nvSpPr>
        <p:spPr>
          <a:xfrm>
            <a:off x="7171105" y="9795702"/>
            <a:ext cx="0" cy="0"/>
          </a:xfrm>
          <a:custGeom>
            <a:avLst/>
            <a:gdLst/>
            <a:ahLst/>
            <a:cxnLst/>
            <a:rect l="l" t="t" r="r" b="b"/>
            <a:pathLst>
              <a:path>
                <a:moveTo>
                  <a:pt x="0" y="0"/>
                </a:moveTo>
                <a:lnTo>
                  <a:pt x="0" y="0"/>
                </a:lnTo>
              </a:path>
            </a:pathLst>
          </a:custGeom>
          <a:ln w="25400">
            <a:solidFill>
              <a:srgbClr val="535154"/>
            </a:solidFill>
          </a:ln>
        </p:spPr>
        <p:txBody>
          <a:bodyPr wrap="square" lIns="0" tIns="0" rIns="0" bIns="0" rtlCol="0"/>
          <a:lstStyle/>
          <a:p>
            <a:endParaRPr/>
          </a:p>
        </p:txBody>
      </p:sp>
      <p:sp>
        <p:nvSpPr>
          <p:cNvPr id="6" name="object 6"/>
          <p:cNvSpPr/>
          <p:nvPr/>
        </p:nvSpPr>
        <p:spPr>
          <a:xfrm>
            <a:off x="2100707" y="9795702"/>
            <a:ext cx="0" cy="0"/>
          </a:xfrm>
          <a:custGeom>
            <a:avLst/>
            <a:gdLst/>
            <a:ahLst/>
            <a:cxnLst/>
            <a:rect l="l" t="t" r="r" b="b"/>
            <a:pathLst>
              <a:path>
                <a:moveTo>
                  <a:pt x="0" y="0"/>
                </a:moveTo>
                <a:lnTo>
                  <a:pt x="0" y="0"/>
                </a:lnTo>
              </a:path>
            </a:pathLst>
          </a:custGeom>
          <a:ln w="25400">
            <a:solidFill>
              <a:srgbClr val="535154"/>
            </a:solidFill>
          </a:ln>
        </p:spPr>
        <p:txBody>
          <a:bodyPr wrap="square" lIns="0" tIns="0" rIns="0" bIns="0" rtlCol="0"/>
          <a:lstStyle/>
          <a:p>
            <a:endParaRPr/>
          </a:p>
        </p:txBody>
      </p:sp>
      <p:pic>
        <p:nvPicPr>
          <p:cNvPr id="30" name="Image 2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10" y="58977"/>
            <a:ext cx="2979306" cy="915900"/>
          </a:xfrm>
          <a:prstGeom prst="rect">
            <a:avLst/>
          </a:prstGeom>
        </p:spPr>
      </p:pic>
      <p:sp>
        <p:nvSpPr>
          <p:cNvPr id="39" name="ZoneTexte 38"/>
          <p:cNvSpPr txBox="1"/>
          <p:nvPr/>
        </p:nvSpPr>
        <p:spPr>
          <a:xfrm>
            <a:off x="0" y="1199369"/>
            <a:ext cx="5107054" cy="307777"/>
          </a:xfrm>
          <a:prstGeom prst="rect">
            <a:avLst/>
          </a:prstGeom>
          <a:noFill/>
        </p:spPr>
        <p:txBody>
          <a:bodyPr wrap="square" rtlCol="0">
            <a:spAutoFit/>
          </a:bodyPr>
          <a:lstStyle/>
          <a:p>
            <a:r>
              <a:rPr lang="fr-FR" sz="1400" b="1" u="sng" dirty="0">
                <a:solidFill>
                  <a:schemeClr val="tx2"/>
                </a:solidFill>
                <a:latin typeface="Arial"/>
                <a:cs typeface="Arial"/>
              </a:rPr>
              <a:t>Renseignements sur </a:t>
            </a:r>
            <a:r>
              <a:rPr lang="fr-FR" sz="1400" b="1" u="sng" dirty="0" smtClean="0">
                <a:solidFill>
                  <a:schemeClr val="tx2"/>
                </a:solidFill>
                <a:latin typeface="Arial"/>
                <a:cs typeface="Arial"/>
              </a:rPr>
              <a:t>le suppléant auprès de la FG2A</a:t>
            </a:r>
            <a:endParaRPr lang="fr-FR" sz="1400" b="1" u="sng" dirty="0">
              <a:solidFill>
                <a:schemeClr val="tx2"/>
              </a:solidFill>
              <a:latin typeface="Arial"/>
              <a:cs typeface="Arial"/>
            </a:endParaRPr>
          </a:p>
        </p:txBody>
      </p:sp>
      <p:sp>
        <p:nvSpPr>
          <p:cNvPr id="44" name="object 11"/>
          <p:cNvSpPr txBox="1"/>
          <p:nvPr/>
        </p:nvSpPr>
        <p:spPr>
          <a:xfrm>
            <a:off x="97709" y="1619738"/>
            <a:ext cx="7285724" cy="2803332"/>
          </a:xfrm>
          <a:prstGeom prst="rect">
            <a:avLst/>
          </a:prstGeom>
        </p:spPr>
        <p:txBody>
          <a:bodyPr vert="horz" wrap="square" lIns="0" tIns="0" rIns="0" bIns="0" rtlCol="0">
            <a:spAutoFit/>
          </a:bodyPr>
          <a:lstStyle/>
          <a:p>
            <a:pPr marL="12700"/>
            <a:r>
              <a:rPr lang="fr-FR" sz="900" dirty="0" smtClean="0">
                <a:solidFill>
                  <a:srgbClr val="231F20"/>
                </a:solidFill>
                <a:latin typeface="Arial"/>
                <a:cs typeface="Arial"/>
              </a:rPr>
              <a:t>Je soussigné(e)</a:t>
            </a:r>
            <a:r>
              <a:rPr lang="fr-FR" sz="900" spc="-105" dirty="0" smtClean="0">
                <a:solidFill>
                  <a:srgbClr val="231F20"/>
                </a:solidFill>
                <a:latin typeface="Arial"/>
                <a:cs typeface="Arial"/>
              </a:rPr>
              <a:t> </a:t>
            </a:r>
            <a:r>
              <a:rPr lang="fr-FR" sz="900" dirty="0" smtClean="0">
                <a:solidFill>
                  <a:srgbClr val="231F20"/>
                </a:solidFill>
                <a:latin typeface="Arial"/>
                <a:cs typeface="Arial"/>
              </a:rPr>
              <a:t>:		</a:t>
            </a:r>
            <a:r>
              <a:rPr lang="fr-FR" sz="900" dirty="0" smtClean="0">
                <a:solidFill>
                  <a:srgbClr val="231F20"/>
                </a:solidFill>
                <a:latin typeface="Arial Narrow"/>
                <a:cs typeface="Arial Narrow"/>
              </a:rPr>
              <a:t> </a:t>
            </a:r>
            <a:r>
              <a:rPr lang="fr-FR" dirty="0">
                <a:solidFill>
                  <a:srgbClr val="231F20"/>
                </a:solidFill>
                <a:latin typeface="Arial Narrow"/>
                <a:cs typeface="Arial Narrow"/>
              </a:rPr>
              <a:t>□</a:t>
            </a:r>
            <a:r>
              <a:rPr lang="fr-FR" sz="900" dirty="0" smtClean="0">
                <a:solidFill>
                  <a:srgbClr val="231F20"/>
                </a:solidFill>
                <a:latin typeface="Arial Narrow"/>
                <a:cs typeface="Arial Narrow"/>
              </a:rPr>
              <a:t> </a:t>
            </a:r>
            <a:r>
              <a:rPr lang="fr-FR" sz="900" dirty="0" smtClean="0">
                <a:solidFill>
                  <a:srgbClr val="231F20"/>
                </a:solidFill>
                <a:latin typeface="Arial"/>
                <a:cs typeface="Arial"/>
              </a:rPr>
              <a:t>Mme	</a:t>
            </a:r>
            <a:r>
              <a:rPr lang="fr-FR" dirty="0">
                <a:solidFill>
                  <a:srgbClr val="231F20"/>
                </a:solidFill>
                <a:latin typeface="Arial Narrow"/>
                <a:cs typeface="Arial Narrow"/>
              </a:rPr>
              <a:t>□</a:t>
            </a:r>
            <a:r>
              <a:rPr lang="fr-FR" spc="-100" dirty="0">
                <a:solidFill>
                  <a:srgbClr val="231F20"/>
                </a:solidFill>
                <a:latin typeface="Arial Narrow"/>
                <a:cs typeface="Arial Narrow"/>
              </a:rPr>
              <a:t> </a:t>
            </a:r>
            <a:r>
              <a:rPr lang="fr-FR" sz="900" dirty="0" smtClean="0">
                <a:solidFill>
                  <a:srgbClr val="231F20"/>
                </a:solidFill>
                <a:latin typeface="Arial"/>
                <a:cs typeface="Arial"/>
              </a:rPr>
              <a:t>Mr</a:t>
            </a:r>
            <a:endParaRPr lang="fr-FR" sz="900" dirty="0" smtClean="0">
              <a:latin typeface="Arial"/>
              <a:cs typeface="Arial"/>
            </a:endParaRPr>
          </a:p>
          <a:p>
            <a:pPr marL="12700">
              <a:lnSpc>
                <a:spcPct val="100000"/>
              </a:lnSpc>
            </a:pPr>
            <a:endParaRPr lang="fr-FR" sz="900" spc="-5" dirty="0" smtClean="0">
              <a:solidFill>
                <a:srgbClr val="231F20"/>
              </a:solidFill>
              <a:latin typeface="Arial"/>
              <a:cs typeface="Arial"/>
            </a:endParaRPr>
          </a:p>
          <a:p>
            <a:pPr marL="12700">
              <a:lnSpc>
                <a:spcPct val="100000"/>
              </a:lnSpc>
            </a:pPr>
            <a:r>
              <a:rPr sz="900" spc="-5" dirty="0" smtClean="0">
                <a:solidFill>
                  <a:srgbClr val="231F20"/>
                </a:solidFill>
                <a:latin typeface="Arial"/>
                <a:cs typeface="Arial"/>
              </a:rPr>
              <a:t>Nom </a:t>
            </a:r>
            <a:r>
              <a:rPr sz="900" dirty="0">
                <a:solidFill>
                  <a:srgbClr val="231F20"/>
                </a:solidFill>
                <a:latin typeface="Arial"/>
                <a:cs typeface="Arial"/>
              </a:rPr>
              <a:t>:</a:t>
            </a:r>
            <a:r>
              <a:rPr sz="900" spc="10" dirty="0">
                <a:solidFill>
                  <a:srgbClr val="231F20"/>
                </a:solidFill>
                <a:latin typeface="Arial"/>
                <a:cs typeface="Arial"/>
              </a:rPr>
              <a:t> </a:t>
            </a:r>
            <a:r>
              <a:rPr sz="900" dirty="0" smtClean="0">
                <a:solidFill>
                  <a:srgbClr val="231F20"/>
                </a:solidFill>
                <a:latin typeface="Arial"/>
                <a:cs typeface="Arial"/>
              </a:rPr>
              <a:t>..................................................................................................................................................</a:t>
            </a:r>
            <a:r>
              <a:rPr lang="fr-FR" sz="900" dirty="0" smtClean="0">
                <a:solidFill>
                  <a:srgbClr val="231F20"/>
                </a:solidFill>
                <a:latin typeface="Arial"/>
                <a:cs typeface="Arial"/>
              </a:rPr>
              <a:t>............................................................</a:t>
            </a:r>
            <a:endParaRPr sz="900" dirty="0">
              <a:latin typeface="Arial"/>
              <a:cs typeface="Arial"/>
            </a:endParaRPr>
          </a:p>
          <a:p>
            <a:pPr marL="12700">
              <a:lnSpc>
                <a:spcPct val="100000"/>
              </a:lnSpc>
              <a:spcBef>
                <a:spcPts val="720"/>
              </a:spcBef>
            </a:pPr>
            <a:r>
              <a:rPr sz="900" dirty="0">
                <a:solidFill>
                  <a:srgbClr val="231F20"/>
                </a:solidFill>
                <a:latin typeface="Arial"/>
                <a:cs typeface="Arial"/>
              </a:rPr>
              <a:t>Prénom :</a:t>
            </a:r>
            <a:r>
              <a:rPr sz="900" spc="-10" dirty="0">
                <a:solidFill>
                  <a:srgbClr val="231F20"/>
                </a:solidFill>
                <a:latin typeface="Arial"/>
                <a:cs typeface="Arial"/>
              </a:rPr>
              <a:t> </a:t>
            </a:r>
            <a:r>
              <a:rPr sz="900" dirty="0" smtClean="0">
                <a:solidFill>
                  <a:srgbClr val="231F20"/>
                </a:solidFill>
                <a:latin typeface="Arial"/>
                <a:cs typeface="Arial"/>
              </a:rPr>
              <a:t>.............................................................................................................................................</a:t>
            </a:r>
            <a:r>
              <a:rPr lang="fr-FR" sz="900" dirty="0" smtClean="0">
                <a:solidFill>
                  <a:srgbClr val="231F20"/>
                </a:solidFill>
                <a:latin typeface="Arial"/>
                <a:cs typeface="Arial"/>
              </a:rPr>
              <a:t>.............................................................</a:t>
            </a:r>
            <a:endParaRPr sz="900" dirty="0">
              <a:latin typeface="Arial"/>
              <a:cs typeface="Arial"/>
            </a:endParaRPr>
          </a:p>
          <a:p>
            <a:pPr marL="12700">
              <a:spcBef>
                <a:spcPts val="720"/>
              </a:spcBef>
            </a:pPr>
            <a:r>
              <a:rPr lang="fr-FR" sz="900" dirty="0" smtClean="0">
                <a:solidFill>
                  <a:srgbClr val="231F20"/>
                </a:solidFill>
                <a:latin typeface="Arial"/>
                <a:cs typeface="Arial"/>
              </a:rPr>
              <a:t>Adresse Postale </a:t>
            </a:r>
            <a:r>
              <a:rPr lang="fr-FR" sz="700" i="1" dirty="0" smtClean="0">
                <a:solidFill>
                  <a:srgbClr val="231F20"/>
                </a:solidFill>
                <a:latin typeface="Arial"/>
                <a:cs typeface="Arial"/>
              </a:rPr>
              <a:t>(si différente de celle du représentant):</a:t>
            </a:r>
            <a:r>
              <a:rPr lang="fr-FR" sz="800" dirty="0" smtClean="0">
                <a:solidFill>
                  <a:srgbClr val="231F20"/>
                </a:solidFill>
                <a:latin typeface="Arial"/>
                <a:cs typeface="Arial"/>
              </a:rPr>
              <a:t>..........................................................................................</a:t>
            </a:r>
            <a:r>
              <a:rPr lang="fr-FR" sz="700" dirty="0" smtClean="0">
                <a:solidFill>
                  <a:srgbClr val="231F20"/>
                </a:solidFill>
                <a:latin typeface="Arial"/>
                <a:cs typeface="Arial"/>
              </a:rPr>
              <a:t>..........................................................................</a:t>
            </a:r>
            <a:endParaRPr sz="700" i="1" dirty="0">
              <a:latin typeface="Arial"/>
              <a:cs typeface="Arial"/>
            </a:endParaRPr>
          </a:p>
          <a:p>
            <a:pPr marL="12700">
              <a:lnSpc>
                <a:spcPct val="100000"/>
              </a:lnSpc>
              <a:spcBef>
                <a:spcPts val="720"/>
              </a:spcBef>
            </a:pPr>
            <a:r>
              <a:rPr lang="fr-FR" sz="900" dirty="0" smtClean="0">
                <a:solidFill>
                  <a:srgbClr val="231F20"/>
                </a:solidFill>
                <a:latin typeface="Arial"/>
                <a:cs typeface="Arial"/>
              </a:rPr>
              <a:t>Fonction </a:t>
            </a:r>
            <a:r>
              <a:rPr sz="900" dirty="0" smtClean="0">
                <a:solidFill>
                  <a:srgbClr val="231F20"/>
                </a:solidFill>
                <a:latin typeface="Arial"/>
                <a:cs typeface="Arial"/>
              </a:rPr>
              <a:t>:</a:t>
            </a:r>
            <a:r>
              <a:rPr sz="900" spc="120" dirty="0" smtClean="0">
                <a:solidFill>
                  <a:srgbClr val="231F20"/>
                </a:solidFill>
                <a:latin typeface="Arial"/>
                <a:cs typeface="Arial"/>
              </a:rPr>
              <a:t> </a:t>
            </a:r>
            <a:r>
              <a:rPr sz="900" dirty="0" smtClean="0">
                <a:solidFill>
                  <a:srgbClr val="231F20"/>
                </a:solidFill>
                <a:latin typeface="Arial"/>
                <a:cs typeface="Arial"/>
              </a:rPr>
              <a:t>....................................................................................................................</a:t>
            </a:r>
            <a:r>
              <a:rPr lang="fr-FR" sz="900" dirty="0" smtClean="0">
                <a:solidFill>
                  <a:srgbClr val="231F20"/>
                </a:solidFill>
                <a:latin typeface="Arial"/>
                <a:cs typeface="Arial"/>
              </a:rPr>
              <a:t>..................................................................................</a:t>
            </a:r>
            <a:endParaRPr sz="900" dirty="0">
              <a:latin typeface="Arial"/>
              <a:cs typeface="Arial"/>
            </a:endParaRPr>
          </a:p>
          <a:p>
            <a:pPr marL="12700">
              <a:lnSpc>
                <a:spcPct val="100000"/>
              </a:lnSpc>
              <a:spcBef>
                <a:spcPts val="720"/>
              </a:spcBef>
            </a:pPr>
            <a:r>
              <a:rPr lang="fr-FR" sz="900" dirty="0" smtClean="0">
                <a:solidFill>
                  <a:srgbClr val="231F20"/>
                </a:solidFill>
                <a:latin typeface="Arial"/>
                <a:cs typeface="Arial"/>
              </a:rPr>
              <a:t>Mail </a:t>
            </a:r>
            <a:r>
              <a:rPr sz="900" dirty="0" smtClean="0">
                <a:solidFill>
                  <a:srgbClr val="231F20"/>
                </a:solidFill>
                <a:latin typeface="Arial"/>
                <a:cs typeface="Arial"/>
              </a:rPr>
              <a:t>: ..................................................................</a:t>
            </a:r>
            <a:r>
              <a:rPr lang="cs-CZ" sz="900" dirty="0" smtClean="0">
                <a:solidFill>
                  <a:srgbClr val="231F20"/>
                </a:solidFill>
                <a:latin typeface="Arial"/>
                <a:cs typeface="Arial"/>
              </a:rPr>
              <a:t>.................................................................................</a:t>
            </a:r>
            <a:r>
              <a:rPr lang="fr-FR" sz="900" dirty="0" smtClean="0">
                <a:solidFill>
                  <a:srgbClr val="231F20"/>
                </a:solidFill>
                <a:latin typeface="Arial"/>
                <a:cs typeface="Arial"/>
              </a:rPr>
              <a:t>...........................................................</a:t>
            </a:r>
          </a:p>
          <a:p>
            <a:pPr marL="12700">
              <a:spcBef>
                <a:spcPts val="720"/>
              </a:spcBef>
            </a:pPr>
            <a:r>
              <a:rPr lang="fr-FR" sz="900" dirty="0" smtClean="0">
                <a:solidFill>
                  <a:srgbClr val="231F20"/>
                </a:solidFill>
                <a:latin typeface="Arial"/>
                <a:cs typeface="Arial"/>
              </a:rPr>
              <a:t>Tel fixe /Portable </a:t>
            </a:r>
            <a:r>
              <a:rPr lang="cs-CZ" sz="900" dirty="0" smtClean="0">
                <a:solidFill>
                  <a:srgbClr val="231F20"/>
                </a:solidFill>
                <a:latin typeface="Arial"/>
                <a:cs typeface="Arial"/>
              </a:rPr>
              <a:t>: ................................................................................................................................</a:t>
            </a:r>
            <a:r>
              <a:rPr lang="fr-FR" sz="900" dirty="0" smtClean="0">
                <a:solidFill>
                  <a:srgbClr val="231F20"/>
                </a:solidFill>
                <a:latin typeface="Arial"/>
                <a:cs typeface="Arial"/>
              </a:rPr>
              <a:t>.........................................................</a:t>
            </a:r>
            <a:endParaRPr lang="cs-CZ" sz="900" dirty="0" smtClean="0">
              <a:solidFill>
                <a:srgbClr val="231F20"/>
              </a:solidFill>
              <a:latin typeface="Arial"/>
              <a:cs typeface="Arial"/>
            </a:endParaRPr>
          </a:p>
          <a:p>
            <a:pPr marL="12700" algn="just">
              <a:lnSpc>
                <a:spcPct val="100000"/>
              </a:lnSpc>
              <a:spcBef>
                <a:spcPts val="895"/>
              </a:spcBef>
            </a:pPr>
            <a:r>
              <a:rPr lang="fr-FR" sz="1000" spc="-5" dirty="0" smtClean="0">
                <a:solidFill>
                  <a:srgbClr val="BD202E"/>
                </a:solidFill>
                <a:latin typeface="Arial Hebrew" charset="-79"/>
                <a:ea typeface="Arial Hebrew" charset="-79"/>
                <a:cs typeface="Arial Hebrew" charset="-79"/>
              </a:rPr>
              <a:t>Déclare </a:t>
            </a:r>
            <a:r>
              <a:rPr lang="fr-FR" sz="1000" dirty="0" smtClean="0">
                <a:solidFill>
                  <a:srgbClr val="BD202E"/>
                </a:solidFill>
                <a:latin typeface="Arial Hebrew" charset="-79"/>
                <a:ea typeface="Arial Hebrew" charset="-79"/>
                <a:cs typeface="Arial Hebrew" charset="-79"/>
              </a:rPr>
              <a:t>souhaiter </a:t>
            </a:r>
            <a:r>
              <a:rPr lang="fr-FR" sz="1000" spc="-5" dirty="0" smtClean="0">
                <a:solidFill>
                  <a:srgbClr val="BD202E"/>
                </a:solidFill>
                <a:latin typeface="Arial Hebrew" charset="-79"/>
                <a:ea typeface="Arial Hebrew" charset="-79"/>
                <a:cs typeface="Arial Hebrew" charset="-79"/>
              </a:rPr>
              <a:t>adhérer à la FG2A  </a:t>
            </a:r>
            <a:r>
              <a:rPr lang="fr-FR" sz="1000" spc="-5" dirty="0" smtClean="0">
                <a:solidFill>
                  <a:srgbClr val="BD202E"/>
                </a:solidFill>
                <a:latin typeface="Arial Hebrew" charset="-79"/>
                <a:ea typeface="Arial Hebrew" charset="-79"/>
                <a:cs typeface="Arial Hebrew" charset="-79"/>
                <a:hlinkClick r:id="rId3"/>
              </a:rPr>
              <a:t>www.fg2a.com</a:t>
            </a:r>
            <a:r>
              <a:rPr lang="fr-FR" sz="1000" spc="-5" dirty="0" smtClean="0">
                <a:solidFill>
                  <a:srgbClr val="BD202E"/>
                </a:solidFill>
                <a:latin typeface="Arial Hebrew" charset="-79"/>
                <a:ea typeface="Arial Hebrew" charset="-79"/>
                <a:cs typeface="Arial Hebrew" charset="-79"/>
              </a:rPr>
              <a:t> en tant que suppléant auprès de ma société</a:t>
            </a:r>
          </a:p>
          <a:p>
            <a:pPr>
              <a:lnSpc>
                <a:spcPct val="100000"/>
              </a:lnSpc>
            </a:pPr>
            <a:endParaRPr lang="fr-FR" sz="1000" dirty="0" smtClean="0">
              <a:latin typeface="Arial Hebrew" charset="-79"/>
              <a:ea typeface="Arial Hebrew" charset="-79"/>
              <a:cs typeface="Arial Hebrew" charset="-79"/>
            </a:endParaRPr>
          </a:p>
          <a:p>
            <a:pPr marL="12700" algn="just">
              <a:lnSpc>
                <a:spcPct val="100000"/>
              </a:lnSpc>
            </a:pPr>
            <a:r>
              <a:rPr lang="fr-FR" sz="1000" spc="-20" dirty="0" smtClean="0">
                <a:solidFill>
                  <a:srgbClr val="BD202E"/>
                </a:solidFill>
                <a:latin typeface="Arial Hebrew" charset="-79"/>
                <a:ea typeface="Arial Hebrew" charset="-79"/>
                <a:cs typeface="Arial Hebrew" charset="-79"/>
              </a:rPr>
              <a:t>En</a:t>
            </a:r>
            <a:r>
              <a:rPr lang="fr-FR" sz="1000" spc="-70" dirty="0" smtClean="0">
                <a:solidFill>
                  <a:srgbClr val="BD202E"/>
                </a:solidFill>
                <a:latin typeface="Arial Hebrew" charset="-79"/>
                <a:ea typeface="Arial Hebrew" charset="-79"/>
                <a:cs typeface="Arial Hebrew" charset="-79"/>
              </a:rPr>
              <a:t> </a:t>
            </a:r>
            <a:r>
              <a:rPr lang="fr-FR" sz="1000" spc="-30" dirty="0" smtClean="0">
                <a:solidFill>
                  <a:srgbClr val="BD202E"/>
                </a:solidFill>
                <a:latin typeface="Arial Hebrew" charset="-79"/>
                <a:ea typeface="Arial Hebrew" charset="-79"/>
                <a:cs typeface="Arial Hebrew" charset="-79"/>
              </a:rPr>
              <a:t>tant</a:t>
            </a:r>
            <a:r>
              <a:rPr lang="fr-FR" sz="1000" spc="-75" dirty="0" smtClean="0">
                <a:solidFill>
                  <a:srgbClr val="BD202E"/>
                </a:solidFill>
                <a:latin typeface="Arial Hebrew" charset="-79"/>
                <a:ea typeface="Arial Hebrew" charset="-79"/>
                <a:cs typeface="Arial Hebrew" charset="-79"/>
              </a:rPr>
              <a:t> </a:t>
            </a:r>
            <a:r>
              <a:rPr lang="fr-FR" sz="1000" spc="-40" dirty="0" smtClean="0">
                <a:solidFill>
                  <a:srgbClr val="BD202E"/>
                </a:solidFill>
                <a:latin typeface="Arial Hebrew" charset="-79"/>
                <a:ea typeface="Arial Hebrew" charset="-79"/>
                <a:cs typeface="Arial Hebrew" charset="-79"/>
              </a:rPr>
              <a:t>qu’adhérent,</a:t>
            </a:r>
            <a:r>
              <a:rPr lang="fr-FR" sz="1000" spc="-70" dirty="0" smtClean="0">
                <a:solidFill>
                  <a:srgbClr val="BD202E"/>
                </a:solidFill>
                <a:latin typeface="Arial Hebrew" charset="-79"/>
                <a:ea typeface="Arial Hebrew" charset="-79"/>
                <a:cs typeface="Arial Hebrew" charset="-79"/>
              </a:rPr>
              <a:t> </a:t>
            </a:r>
            <a:r>
              <a:rPr lang="fr-FR" sz="1000" spc="-30" dirty="0" smtClean="0">
                <a:solidFill>
                  <a:srgbClr val="BD202E"/>
                </a:solidFill>
                <a:latin typeface="Arial Hebrew" charset="-79"/>
                <a:ea typeface="Arial Hebrew" charset="-79"/>
                <a:cs typeface="Arial Hebrew" charset="-79"/>
              </a:rPr>
              <a:t>je</a:t>
            </a:r>
            <a:r>
              <a:rPr lang="fr-FR" sz="1000" spc="-75" dirty="0" smtClean="0">
                <a:solidFill>
                  <a:srgbClr val="BD202E"/>
                </a:solidFill>
                <a:latin typeface="Arial Hebrew" charset="-79"/>
                <a:ea typeface="Arial Hebrew" charset="-79"/>
                <a:cs typeface="Arial Hebrew" charset="-79"/>
              </a:rPr>
              <a:t> </a:t>
            </a:r>
            <a:r>
              <a:rPr lang="fr-FR" sz="1000" spc="-35" dirty="0" smtClean="0">
                <a:solidFill>
                  <a:srgbClr val="BD202E"/>
                </a:solidFill>
                <a:latin typeface="Arial Hebrew" charset="-79"/>
                <a:ea typeface="Arial Hebrew" charset="-79"/>
                <a:cs typeface="Arial Hebrew" charset="-79"/>
              </a:rPr>
              <a:t>souhaite</a:t>
            </a:r>
            <a:r>
              <a:rPr lang="fr-FR" sz="1000" spc="-75" dirty="0" smtClean="0">
                <a:solidFill>
                  <a:srgbClr val="BD202E"/>
                </a:solidFill>
                <a:latin typeface="Arial Hebrew" charset="-79"/>
                <a:ea typeface="Arial Hebrew" charset="-79"/>
                <a:cs typeface="Arial Hebrew" charset="-79"/>
              </a:rPr>
              <a:t> </a:t>
            </a:r>
            <a:r>
              <a:rPr lang="fr-FR" sz="1000" dirty="0" smtClean="0">
                <a:solidFill>
                  <a:srgbClr val="BD202E"/>
                </a:solidFill>
                <a:latin typeface="Arial Hebrew" charset="-79"/>
                <a:ea typeface="Arial Hebrew" charset="-79"/>
                <a:cs typeface="Arial Hebrew" charset="-79"/>
              </a:rPr>
              <a:t>:</a:t>
            </a:r>
            <a:endParaRPr lang="fr-FR" sz="1000" dirty="0" smtClean="0">
              <a:latin typeface="Arial Hebrew" charset="-79"/>
              <a:ea typeface="Arial Hebrew" charset="-79"/>
              <a:cs typeface="Arial Hebrew" charset="-79"/>
            </a:endParaRPr>
          </a:p>
          <a:p>
            <a:pPr marL="182245" indent="-169545" algn="just">
              <a:lnSpc>
                <a:spcPct val="100000"/>
              </a:lnSpc>
              <a:spcBef>
                <a:spcPts val="665"/>
              </a:spcBef>
              <a:buSzPct val="200000"/>
              <a:buFont typeface="Arial Narrow"/>
              <a:buChar char="□"/>
              <a:tabLst>
                <a:tab pos="182880" algn="l"/>
              </a:tabLst>
            </a:pPr>
            <a:r>
              <a:rPr lang="fr-FR" sz="900" spc="-5" dirty="0">
                <a:solidFill>
                  <a:srgbClr val="231F20"/>
                </a:solidFill>
                <a:latin typeface="Arial"/>
                <a:cs typeface="Arial"/>
              </a:rPr>
              <a:t>simplement bénéficier des services et être informé des actualités de la Fédération</a:t>
            </a:r>
          </a:p>
          <a:p>
            <a:pPr marL="182245" indent="-169545" algn="just">
              <a:lnSpc>
                <a:spcPct val="100000"/>
              </a:lnSpc>
              <a:spcBef>
                <a:spcPts val="120"/>
              </a:spcBef>
              <a:buSzPct val="200000"/>
              <a:buFont typeface="Arial Narrow"/>
              <a:buChar char="□"/>
              <a:tabLst>
                <a:tab pos="182880" algn="l"/>
              </a:tabLst>
            </a:pPr>
            <a:r>
              <a:rPr lang="fr-FR" sz="900" spc="-5" dirty="0">
                <a:solidFill>
                  <a:srgbClr val="231F20"/>
                </a:solidFill>
                <a:latin typeface="Arial"/>
                <a:cs typeface="Arial"/>
              </a:rPr>
              <a:t>m’ impliquer dans ma région en qualité d’ambassadeur </a:t>
            </a:r>
            <a:r>
              <a:rPr lang="fr-FR" sz="700" i="1" dirty="0">
                <a:solidFill>
                  <a:srgbClr val="231F20"/>
                </a:solidFill>
                <a:latin typeface="Arial"/>
                <a:cs typeface="Arial"/>
              </a:rPr>
              <a:t>(préciser la région) </a:t>
            </a:r>
            <a:r>
              <a:rPr lang="mr-IN" sz="900" spc="-5" dirty="0" smtClean="0">
                <a:solidFill>
                  <a:srgbClr val="231F20"/>
                </a:solidFill>
                <a:latin typeface="Arial"/>
                <a:cs typeface="Arial"/>
              </a:rPr>
              <a:t>………………………</a:t>
            </a:r>
            <a:r>
              <a:rPr lang="fr-FR" sz="900" dirty="0" smtClean="0">
                <a:solidFill>
                  <a:srgbClr val="231F20"/>
                </a:solidFill>
                <a:latin typeface="Arial"/>
                <a:cs typeface="Arial"/>
              </a:rPr>
              <a:t>.................................................................</a:t>
            </a:r>
            <a:r>
              <a:rPr lang="mr-IN" sz="900" spc="-5" dirty="0" smtClean="0">
                <a:solidFill>
                  <a:srgbClr val="231F20"/>
                </a:solidFill>
                <a:latin typeface="Arial"/>
                <a:cs typeface="Arial"/>
              </a:rPr>
              <a:t>………</a:t>
            </a:r>
            <a:endParaRPr lang="fr-FR" sz="900" spc="-5" dirty="0">
              <a:solidFill>
                <a:srgbClr val="231F20"/>
              </a:solidFill>
              <a:latin typeface="Arial"/>
              <a:cs typeface="Arial"/>
            </a:endParaRPr>
          </a:p>
          <a:p>
            <a:pPr marL="182245" indent="-169545" algn="just">
              <a:lnSpc>
                <a:spcPct val="100000"/>
              </a:lnSpc>
              <a:spcBef>
                <a:spcPts val="120"/>
              </a:spcBef>
              <a:buSzPct val="200000"/>
              <a:buFont typeface="Arial Narrow"/>
              <a:buChar char="□"/>
              <a:tabLst>
                <a:tab pos="182880" algn="l"/>
              </a:tabLst>
            </a:pPr>
            <a:r>
              <a:rPr lang="fr-FR" sz="900" spc="-5" dirty="0">
                <a:solidFill>
                  <a:srgbClr val="231F20"/>
                </a:solidFill>
                <a:latin typeface="Arial"/>
                <a:cs typeface="Arial"/>
              </a:rPr>
              <a:t>intégrer une des commissions techniques </a:t>
            </a:r>
          </a:p>
        </p:txBody>
      </p:sp>
      <p:sp>
        <p:nvSpPr>
          <p:cNvPr id="3" name="ZoneTexte 2"/>
          <p:cNvSpPr txBox="1"/>
          <p:nvPr/>
        </p:nvSpPr>
        <p:spPr>
          <a:xfrm>
            <a:off x="64416" y="5986789"/>
            <a:ext cx="2971800" cy="382156"/>
          </a:xfrm>
          <a:prstGeom prst="rect">
            <a:avLst/>
          </a:prstGeom>
          <a:noFill/>
        </p:spPr>
        <p:txBody>
          <a:bodyPr wrap="square" rtlCol="0">
            <a:spAutoFit/>
          </a:bodyPr>
          <a:lstStyle/>
          <a:p>
            <a:pPr marL="182245" indent="-169545" algn="just">
              <a:lnSpc>
                <a:spcPct val="100000"/>
              </a:lnSpc>
              <a:spcBef>
                <a:spcPts val="120"/>
              </a:spcBef>
              <a:buSzPct val="200000"/>
              <a:buFont typeface="Arial Narrow"/>
              <a:buChar char="□"/>
              <a:tabLst>
                <a:tab pos="182880" algn="l"/>
              </a:tabLst>
            </a:pPr>
            <a:r>
              <a:rPr lang="fr-FR" sz="900" spc="-5" dirty="0">
                <a:solidFill>
                  <a:srgbClr val="231F20"/>
                </a:solidFill>
                <a:latin typeface="Arial"/>
                <a:cs typeface="Arial"/>
              </a:rPr>
              <a:t>Participer aux </a:t>
            </a:r>
            <a:r>
              <a:rPr lang="fr-FR" sz="900" spc="-5" dirty="0" smtClean="0">
                <a:solidFill>
                  <a:srgbClr val="231F20"/>
                </a:solidFill>
                <a:latin typeface="Arial"/>
                <a:cs typeface="Arial"/>
              </a:rPr>
              <a:t>ateliers, matinées et </a:t>
            </a:r>
          </a:p>
          <a:p>
            <a:pPr marL="12700" algn="just">
              <a:lnSpc>
                <a:spcPct val="100000"/>
              </a:lnSpc>
              <a:spcBef>
                <a:spcPts val="120"/>
              </a:spcBef>
              <a:buSzPct val="200000"/>
              <a:tabLst>
                <a:tab pos="182880" algn="l"/>
              </a:tabLst>
            </a:pPr>
            <a:r>
              <a:rPr lang="fr-FR" sz="900" spc="-5" dirty="0" smtClean="0">
                <a:solidFill>
                  <a:srgbClr val="231F20"/>
                </a:solidFill>
                <a:latin typeface="Arial"/>
                <a:cs typeface="Arial"/>
              </a:rPr>
              <a:t>Petits déjeuners</a:t>
            </a:r>
            <a:endParaRPr lang="fr-FR" sz="900" spc="-5" dirty="0">
              <a:solidFill>
                <a:srgbClr val="231F20"/>
              </a:solidFill>
              <a:latin typeface="Arial"/>
              <a:cs typeface="Arial"/>
            </a:endParaRPr>
          </a:p>
        </p:txBody>
      </p:sp>
      <p:sp>
        <p:nvSpPr>
          <p:cNvPr id="17" name="object 23"/>
          <p:cNvSpPr txBox="1"/>
          <p:nvPr/>
        </p:nvSpPr>
        <p:spPr>
          <a:xfrm>
            <a:off x="55986" y="7365402"/>
            <a:ext cx="7263234" cy="415498"/>
          </a:xfrm>
          <a:prstGeom prst="rect">
            <a:avLst/>
          </a:prstGeom>
        </p:spPr>
        <p:txBody>
          <a:bodyPr vert="horz" wrap="square" lIns="0" tIns="0" rIns="0" bIns="0" rtlCol="0">
            <a:spAutoFit/>
          </a:bodyPr>
          <a:lstStyle/>
          <a:p>
            <a:pPr marL="12700"/>
            <a:r>
              <a:rPr sz="900" dirty="0">
                <a:solidFill>
                  <a:srgbClr val="231F20"/>
                </a:solidFill>
                <a:latin typeface="Arial"/>
                <a:cs typeface="Arial"/>
              </a:rPr>
              <a:t>Je </a:t>
            </a:r>
            <a:r>
              <a:rPr sz="900" spc="-5" dirty="0">
                <a:solidFill>
                  <a:srgbClr val="231F20"/>
                </a:solidFill>
                <a:latin typeface="Arial"/>
                <a:cs typeface="Arial"/>
              </a:rPr>
              <a:t>donne </a:t>
            </a:r>
            <a:r>
              <a:rPr sz="900" dirty="0">
                <a:solidFill>
                  <a:srgbClr val="231F20"/>
                </a:solidFill>
                <a:latin typeface="Arial"/>
                <a:cs typeface="Arial"/>
              </a:rPr>
              <a:t>mon </a:t>
            </a:r>
            <a:r>
              <a:rPr sz="900" spc="-5" dirty="0">
                <a:solidFill>
                  <a:srgbClr val="231F20"/>
                </a:solidFill>
                <a:latin typeface="Arial"/>
                <a:cs typeface="Arial"/>
              </a:rPr>
              <a:t>accord pour que </a:t>
            </a:r>
            <a:r>
              <a:rPr sz="900" dirty="0">
                <a:solidFill>
                  <a:srgbClr val="231F20"/>
                </a:solidFill>
                <a:latin typeface="Arial"/>
                <a:cs typeface="Arial"/>
              </a:rPr>
              <a:t>mon </a:t>
            </a:r>
            <a:r>
              <a:rPr sz="900" spc="-5" dirty="0">
                <a:solidFill>
                  <a:srgbClr val="231F20"/>
                </a:solidFill>
                <a:latin typeface="Arial"/>
                <a:cs typeface="Arial"/>
              </a:rPr>
              <a:t>nom ou le nom de l’adhérent que je </a:t>
            </a:r>
            <a:r>
              <a:rPr sz="900" dirty="0">
                <a:solidFill>
                  <a:srgbClr val="231F20"/>
                </a:solidFill>
                <a:latin typeface="Arial"/>
                <a:cs typeface="Arial"/>
              </a:rPr>
              <a:t>représente soit cité</a:t>
            </a:r>
            <a:r>
              <a:rPr sz="900" spc="5" dirty="0">
                <a:solidFill>
                  <a:srgbClr val="231F20"/>
                </a:solidFill>
                <a:latin typeface="Arial"/>
                <a:cs typeface="Arial"/>
              </a:rPr>
              <a:t> </a:t>
            </a:r>
            <a:r>
              <a:rPr sz="900" spc="-5" dirty="0" smtClean="0">
                <a:solidFill>
                  <a:srgbClr val="231F20"/>
                </a:solidFill>
                <a:latin typeface="Arial"/>
                <a:cs typeface="Arial"/>
              </a:rPr>
              <a:t>dans</a:t>
            </a:r>
            <a:r>
              <a:rPr lang="fr-FR" sz="900" spc="-5" dirty="0" smtClean="0">
                <a:solidFill>
                  <a:srgbClr val="231F20"/>
                </a:solidFill>
                <a:latin typeface="Arial"/>
                <a:cs typeface="Arial"/>
              </a:rPr>
              <a:t> les </a:t>
            </a:r>
            <a:r>
              <a:rPr lang="fr-FR" sz="900" dirty="0" smtClean="0">
                <a:solidFill>
                  <a:srgbClr val="231F20"/>
                </a:solidFill>
                <a:latin typeface="Arial"/>
                <a:cs typeface="Arial"/>
              </a:rPr>
              <a:t>supports </a:t>
            </a:r>
            <a:r>
              <a:rPr lang="fr-FR" sz="900" spc="-5" dirty="0">
                <a:solidFill>
                  <a:srgbClr val="231F20"/>
                </a:solidFill>
                <a:latin typeface="Arial"/>
                <a:cs typeface="Arial"/>
              </a:rPr>
              <a:t>de </a:t>
            </a:r>
            <a:r>
              <a:rPr lang="fr-FR" sz="900" dirty="0">
                <a:solidFill>
                  <a:srgbClr val="231F20"/>
                </a:solidFill>
                <a:latin typeface="Arial"/>
                <a:cs typeface="Arial"/>
              </a:rPr>
              <a:t>communication </a:t>
            </a:r>
            <a:r>
              <a:rPr lang="fr-FR" sz="900" spc="-5" dirty="0" smtClean="0">
                <a:solidFill>
                  <a:srgbClr val="231F20"/>
                </a:solidFill>
                <a:latin typeface="Arial"/>
                <a:cs typeface="Arial"/>
              </a:rPr>
              <a:t>de la FG2A</a:t>
            </a:r>
            <a:r>
              <a:rPr lang="fr-FR" sz="900" dirty="0" smtClean="0">
                <a:solidFill>
                  <a:srgbClr val="231F20"/>
                </a:solidFill>
                <a:latin typeface="Arial"/>
                <a:cs typeface="Arial"/>
              </a:rPr>
              <a:t> </a:t>
            </a:r>
            <a:r>
              <a:rPr lang="fr-FR" sz="900" dirty="0">
                <a:solidFill>
                  <a:srgbClr val="231F20"/>
                </a:solidFill>
                <a:latin typeface="Arial"/>
                <a:cs typeface="Arial"/>
              </a:rPr>
              <a:t>:</a:t>
            </a:r>
            <a:r>
              <a:rPr lang="fr-FR" sz="900" spc="-110" dirty="0">
                <a:solidFill>
                  <a:srgbClr val="231F20"/>
                </a:solidFill>
                <a:latin typeface="Arial"/>
                <a:cs typeface="Arial"/>
              </a:rPr>
              <a:t> </a:t>
            </a:r>
            <a:r>
              <a:rPr lang="fr-FR" sz="900" spc="-110" dirty="0" smtClean="0">
                <a:solidFill>
                  <a:srgbClr val="231F20"/>
                </a:solidFill>
                <a:latin typeface="Arial"/>
                <a:cs typeface="Arial"/>
              </a:rPr>
              <a:t> 					                              </a:t>
            </a:r>
            <a:r>
              <a:rPr lang="fr-FR" dirty="0" smtClean="0">
                <a:solidFill>
                  <a:srgbClr val="231F20"/>
                </a:solidFill>
                <a:latin typeface="Arial Narrow"/>
                <a:cs typeface="Arial Narrow"/>
              </a:rPr>
              <a:t>□ </a:t>
            </a:r>
            <a:r>
              <a:rPr lang="fr-FR" sz="900" dirty="0" smtClean="0">
                <a:solidFill>
                  <a:srgbClr val="231F20"/>
                </a:solidFill>
                <a:latin typeface="Arial"/>
                <a:cs typeface="Arial"/>
              </a:rPr>
              <a:t>OUI       </a:t>
            </a:r>
            <a:r>
              <a:rPr lang="fr-FR" dirty="0" smtClean="0">
                <a:solidFill>
                  <a:srgbClr val="231F20"/>
                </a:solidFill>
                <a:latin typeface="Arial Narrow"/>
                <a:cs typeface="Arial Narrow"/>
              </a:rPr>
              <a:t>□</a:t>
            </a:r>
            <a:r>
              <a:rPr lang="fr-FR" spc="-100" dirty="0" smtClean="0">
                <a:solidFill>
                  <a:srgbClr val="231F20"/>
                </a:solidFill>
                <a:latin typeface="Arial Narrow"/>
                <a:cs typeface="Arial Narrow"/>
              </a:rPr>
              <a:t> </a:t>
            </a:r>
            <a:r>
              <a:rPr lang="fr-FR" sz="900" spc="-5" dirty="0" smtClean="0">
                <a:solidFill>
                  <a:srgbClr val="231F20"/>
                </a:solidFill>
                <a:latin typeface="Arial"/>
                <a:cs typeface="Arial"/>
              </a:rPr>
              <a:t>NON</a:t>
            </a:r>
            <a:endParaRPr lang="fr-FR" sz="900" dirty="0">
              <a:latin typeface="Arial"/>
              <a:cs typeface="Arial"/>
            </a:endParaRPr>
          </a:p>
        </p:txBody>
      </p:sp>
      <p:sp>
        <p:nvSpPr>
          <p:cNvPr id="18" name="object 23"/>
          <p:cNvSpPr txBox="1"/>
          <p:nvPr/>
        </p:nvSpPr>
        <p:spPr>
          <a:xfrm>
            <a:off x="55986" y="7676552"/>
            <a:ext cx="7263234" cy="276999"/>
          </a:xfrm>
          <a:prstGeom prst="rect">
            <a:avLst/>
          </a:prstGeom>
        </p:spPr>
        <p:txBody>
          <a:bodyPr vert="horz" wrap="square" lIns="0" tIns="0" rIns="0" bIns="0" rtlCol="0">
            <a:spAutoFit/>
          </a:bodyPr>
          <a:lstStyle/>
          <a:p>
            <a:pPr marL="12700"/>
            <a:r>
              <a:rPr sz="900" dirty="0">
                <a:solidFill>
                  <a:srgbClr val="231F20"/>
                </a:solidFill>
                <a:latin typeface="Arial"/>
                <a:cs typeface="Arial"/>
              </a:rPr>
              <a:t>Je </a:t>
            </a:r>
            <a:r>
              <a:rPr sz="900" spc="-5" dirty="0">
                <a:solidFill>
                  <a:srgbClr val="231F20"/>
                </a:solidFill>
                <a:latin typeface="Arial"/>
                <a:cs typeface="Arial"/>
              </a:rPr>
              <a:t>donne </a:t>
            </a:r>
            <a:r>
              <a:rPr sz="900" dirty="0">
                <a:solidFill>
                  <a:srgbClr val="231F20"/>
                </a:solidFill>
                <a:latin typeface="Arial"/>
                <a:cs typeface="Arial"/>
              </a:rPr>
              <a:t>mon </a:t>
            </a:r>
            <a:r>
              <a:rPr sz="900" spc="-5" dirty="0">
                <a:solidFill>
                  <a:srgbClr val="231F20"/>
                </a:solidFill>
                <a:latin typeface="Arial"/>
                <a:cs typeface="Arial"/>
              </a:rPr>
              <a:t>accord pour </a:t>
            </a:r>
            <a:r>
              <a:rPr lang="fr-FR" sz="900" spc="-5" dirty="0" smtClean="0">
                <a:solidFill>
                  <a:srgbClr val="231F20"/>
                </a:solidFill>
                <a:latin typeface="Arial"/>
                <a:cs typeface="Arial"/>
              </a:rPr>
              <a:t>que la FG2A me contacte par mail, par téléphone ou par voie postale </a:t>
            </a:r>
            <a:r>
              <a:rPr lang="fr-FR" sz="900" dirty="0" smtClean="0">
                <a:solidFill>
                  <a:srgbClr val="231F20"/>
                </a:solidFill>
                <a:latin typeface="Arial"/>
                <a:cs typeface="Arial"/>
              </a:rPr>
              <a:t>:</a:t>
            </a:r>
            <a:r>
              <a:rPr lang="fr-FR" sz="900" spc="-110" dirty="0" smtClean="0">
                <a:solidFill>
                  <a:srgbClr val="231F20"/>
                </a:solidFill>
                <a:latin typeface="Arial"/>
                <a:cs typeface="Arial"/>
              </a:rPr>
              <a:t>            </a:t>
            </a:r>
            <a:r>
              <a:rPr lang="fr-FR" dirty="0" smtClean="0">
                <a:solidFill>
                  <a:srgbClr val="231F20"/>
                </a:solidFill>
                <a:latin typeface="Arial Narrow"/>
                <a:cs typeface="Arial Narrow"/>
              </a:rPr>
              <a:t>□ </a:t>
            </a:r>
            <a:r>
              <a:rPr lang="fr-FR" sz="900" dirty="0" smtClean="0">
                <a:solidFill>
                  <a:srgbClr val="231F20"/>
                </a:solidFill>
                <a:latin typeface="Arial"/>
                <a:cs typeface="Arial"/>
              </a:rPr>
              <a:t>OUI       </a:t>
            </a:r>
            <a:r>
              <a:rPr lang="fr-FR" dirty="0" smtClean="0">
                <a:solidFill>
                  <a:srgbClr val="231F20"/>
                </a:solidFill>
                <a:latin typeface="Arial Narrow"/>
                <a:cs typeface="Arial Narrow"/>
              </a:rPr>
              <a:t>□</a:t>
            </a:r>
            <a:r>
              <a:rPr lang="fr-FR" spc="-100" dirty="0" smtClean="0">
                <a:solidFill>
                  <a:srgbClr val="231F20"/>
                </a:solidFill>
                <a:latin typeface="Arial Narrow"/>
                <a:cs typeface="Arial Narrow"/>
              </a:rPr>
              <a:t> </a:t>
            </a:r>
            <a:r>
              <a:rPr lang="fr-FR" sz="900" spc="-5" dirty="0" smtClean="0">
                <a:solidFill>
                  <a:srgbClr val="231F20"/>
                </a:solidFill>
                <a:latin typeface="Arial"/>
                <a:cs typeface="Arial"/>
              </a:rPr>
              <a:t>NON</a:t>
            </a:r>
            <a:endParaRPr lang="fr-FR" sz="900" dirty="0">
              <a:latin typeface="Arial"/>
              <a:cs typeface="Arial"/>
            </a:endParaRPr>
          </a:p>
        </p:txBody>
      </p:sp>
      <p:sp>
        <p:nvSpPr>
          <p:cNvPr id="19" name="object 27"/>
          <p:cNvSpPr txBox="1"/>
          <p:nvPr/>
        </p:nvSpPr>
        <p:spPr>
          <a:xfrm>
            <a:off x="122943" y="8577674"/>
            <a:ext cx="3263900" cy="153888"/>
          </a:xfrm>
          <a:prstGeom prst="rect">
            <a:avLst/>
          </a:prstGeom>
        </p:spPr>
        <p:txBody>
          <a:bodyPr vert="horz" wrap="square" lIns="0" tIns="0" rIns="0" bIns="0" rtlCol="0">
            <a:spAutoFit/>
          </a:bodyPr>
          <a:lstStyle/>
          <a:p>
            <a:pPr marL="12700">
              <a:lnSpc>
                <a:spcPct val="100000"/>
              </a:lnSpc>
            </a:pPr>
            <a:r>
              <a:rPr sz="1000" dirty="0">
                <a:solidFill>
                  <a:srgbClr val="BD202E"/>
                </a:solidFill>
                <a:latin typeface="Arial Hebrew" charset="-79"/>
                <a:ea typeface="Arial Hebrew" charset="-79"/>
                <a:cs typeface="Arial Hebrew" charset="-79"/>
              </a:rPr>
              <a:t>Adhésion</a:t>
            </a:r>
            <a:r>
              <a:rPr sz="900" dirty="0" smtClean="0">
                <a:solidFill>
                  <a:srgbClr val="231F20"/>
                </a:solidFill>
                <a:latin typeface="Arial"/>
                <a:cs typeface="Arial"/>
              </a:rPr>
              <a:t> </a:t>
            </a:r>
            <a:r>
              <a:rPr sz="900" dirty="0">
                <a:solidFill>
                  <a:srgbClr val="231F20"/>
                </a:solidFill>
                <a:latin typeface="Arial"/>
                <a:cs typeface="Arial"/>
              </a:rPr>
              <a:t>: </a:t>
            </a:r>
            <a:r>
              <a:rPr sz="900" dirty="0" err="1">
                <a:solidFill>
                  <a:srgbClr val="231F20"/>
                </a:solidFill>
                <a:latin typeface="Arial"/>
                <a:cs typeface="Arial"/>
              </a:rPr>
              <a:t>Jusqu’au</a:t>
            </a:r>
            <a:r>
              <a:rPr sz="900" spc="-110" dirty="0">
                <a:solidFill>
                  <a:srgbClr val="231F20"/>
                </a:solidFill>
                <a:latin typeface="Arial"/>
                <a:cs typeface="Arial"/>
              </a:rPr>
              <a:t> </a:t>
            </a:r>
            <a:r>
              <a:rPr sz="900" spc="-5" dirty="0" smtClean="0">
                <a:solidFill>
                  <a:srgbClr val="231F20"/>
                </a:solidFill>
                <a:latin typeface="Arial"/>
                <a:cs typeface="Arial"/>
              </a:rPr>
              <a:t>31/12/20</a:t>
            </a:r>
            <a:r>
              <a:rPr lang="fr-FR" sz="900" spc="-5" dirty="0" smtClean="0">
                <a:solidFill>
                  <a:srgbClr val="231F20"/>
                </a:solidFill>
                <a:latin typeface="Arial"/>
                <a:cs typeface="Arial"/>
              </a:rPr>
              <a:t>22</a:t>
            </a:r>
            <a:endParaRPr sz="900" dirty="0">
              <a:latin typeface="Arial"/>
              <a:cs typeface="Arial"/>
            </a:endParaRPr>
          </a:p>
        </p:txBody>
      </p:sp>
      <p:sp>
        <p:nvSpPr>
          <p:cNvPr id="20" name="object 15"/>
          <p:cNvSpPr txBox="1"/>
          <p:nvPr/>
        </p:nvSpPr>
        <p:spPr>
          <a:xfrm>
            <a:off x="273050" y="8904213"/>
            <a:ext cx="2249805" cy="314325"/>
          </a:xfrm>
          <a:prstGeom prst="rect">
            <a:avLst/>
          </a:prstGeom>
        </p:spPr>
        <p:txBody>
          <a:bodyPr vert="horz" wrap="square" lIns="0" tIns="0" rIns="0" bIns="0" rtlCol="0">
            <a:spAutoFit/>
          </a:bodyPr>
          <a:lstStyle/>
          <a:p>
            <a:pPr marL="12700">
              <a:lnSpc>
                <a:spcPct val="100000"/>
              </a:lnSpc>
            </a:pPr>
            <a:r>
              <a:rPr sz="900" dirty="0">
                <a:solidFill>
                  <a:srgbClr val="231F20"/>
                </a:solidFill>
                <a:latin typeface="Arial"/>
                <a:cs typeface="Arial"/>
              </a:rPr>
              <a:t>Fait à :</a:t>
            </a:r>
            <a:r>
              <a:rPr sz="900" spc="-105" dirty="0">
                <a:solidFill>
                  <a:srgbClr val="231F20"/>
                </a:solidFill>
                <a:latin typeface="Arial"/>
                <a:cs typeface="Arial"/>
              </a:rPr>
              <a:t> </a:t>
            </a:r>
            <a:r>
              <a:rPr sz="900" dirty="0">
                <a:solidFill>
                  <a:srgbClr val="231F20"/>
                </a:solidFill>
                <a:latin typeface="Arial"/>
                <a:cs typeface="Arial"/>
              </a:rPr>
              <a:t>.........................................................,</a:t>
            </a:r>
            <a:endParaRPr sz="900" dirty="0">
              <a:latin typeface="Arial"/>
              <a:cs typeface="Arial"/>
            </a:endParaRPr>
          </a:p>
          <a:p>
            <a:pPr marL="12700">
              <a:lnSpc>
                <a:spcPct val="100000"/>
              </a:lnSpc>
              <a:spcBef>
                <a:spcPts val="219"/>
              </a:spcBef>
            </a:pPr>
            <a:r>
              <a:rPr sz="900" spc="-5" dirty="0">
                <a:solidFill>
                  <a:srgbClr val="231F20"/>
                </a:solidFill>
                <a:latin typeface="Arial"/>
                <a:cs typeface="Arial"/>
              </a:rPr>
              <a:t>le </a:t>
            </a:r>
            <a:r>
              <a:rPr sz="900" dirty="0">
                <a:solidFill>
                  <a:srgbClr val="231F20"/>
                </a:solidFill>
                <a:latin typeface="Arial"/>
                <a:cs typeface="Arial"/>
              </a:rPr>
              <a:t>:</a:t>
            </a:r>
            <a:r>
              <a:rPr sz="900" spc="-90" dirty="0">
                <a:solidFill>
                  <a:srgbClr val="231F20"/>
                </a:solidFill>
                <a:latin typeface="Arial"/>
                <a:cs typeface="Arial"/>
              </a:rPr>
              <a:t> </a:t>
            </a:r>
            <a:r>
              <a:rPr sz="900" dirty="0">
                <a:solidFill>
                  <a:srgbClr val="231F20"/>
                </a:solidFill>
                <a:latin typeface="Arial"/>
                <a:cs typeface="Arial"/>
              </a:rPr>
              <a:t>...............................................................</a:t>
            </a:r>
            <a:endParaRPr sz="900" dirty="0">
              <a:latin typeface="Arial"/>
              <a:cs typeface="Arial"/>
            </a:endParaRPr>
          </a:p>
        </p:txBody>
      </p:sp>
      <p:sp>
        <p:nvSpPr>
          <p:cNvPr id="21" name="object 29"/>
          <p:cNvSpPr txBox="1"/>
          <p:nvPr/>
        </p:nvSpPr>
        <p:spPr>
          <a:xfrm>
            <a:off x="3386843" y="8872518"/>
            <a:ext cx="2819400" cy="887422"/>
          </a:xfrm>
          <a:prstGeom prst="rect">
            <a:avLst/>
          </a:prstGeom>
          <a:ln w="3175">
            <a:solidFill>
              <a:srgbClr val="535154"/>
            </a:solidFill>
          </a:ln>
        </p:spPr>
        <p:txBody>
          <a:bodyPr vert="horz" wrap="square" lIns="0" tIns="40640" rIns="0" bIns="0" rtlCol="0">
            <a:spAutoFit/>
          </a:bodyPr>
          <a:lstStyle/>
          <a:p>
            <a:pPr marL="71755">
              <a:lnSpc>
                <a:spcPct val="100000"/>
              </a:lnSpc>
              <a:spcBef>
                <a:spcPts val="320"/>
              </a:spcBef>
            </a:pPr>
            <a:r>
              <a:rPr sz="900" dirty="0" smtClean="0">
                <a:solidFill>
                  <a:srgbClr val="231F20"/>
                </a:solidFill>
                <a:latin typeface="Arial"/>
                <a:cs typeface="Arial"/>
              </a:rPr>
              <a:t>Signature</a:t>
            </a:r>
            <a:r>
              <a:rPr lang="fr-FR" sz="900" dirty="0" smtClean="0">
                <a:solidFill>
                  <a:srgbClr val="231F20"/>
                </a:solidFill>
                <a:latin typeface="Arial"/>
                <a:cs typeface="Arial"/>
              </a:rPr>
              <a:t> du suppléant</a:t>
            </a:r>
            <a:r>
              <a:rPr sz="900" dirty="0" smtClean="0">
                <a:solidFill>
                  <a:srgbClr val="231F20"/>
                </a:solidFill>
                <a:latin typeface="Arial"/>
                <a:cs typeface="Arial"/>
              </a:rPr>
              <a:t>:</a:t>
            </a:r>
            <a:endParaRPr lang="fr-FR" sz="900" dirty="0" smtClean="0">
              <a:solidFill>
                <a:srgbClr val="231F20"/>
              </a:solidFill>
              <a:latin typeface="Arial"/>
              <a:cs typeface="Arial"/>
            </a:endParaRPr>
          </a:p>
          <a:p>
            <a:pPr marL="71755">
              <a:lnSpc>
                <a:spcPct val="100000"/>
              </a:lnSpc>
              <a:spcBef>
                <a:spcPts val="320"/>
              </a:spcBef>
            </a:pPr>
            <a:endParaRPr lang="fr-FR" sz="900" dirty="0">
              <a:solidFill>
                <a:srgbClr val="231F20"/>
              </a:solidFill>
              <a:latin typeface="Arial"/>
              <a:cs typeface="Arial"/>
            </a:endParaRPr>
          </a:p>
          <a:p>
            <a:pPr marL="71755">
              <a:lnSpc>
                <a:spcPct val="100000"/>
              </a:lnSpc>
              <a:spcBef>
                <a:spcPts val="320"/>
              </a:spcBef>
            </a:pPr>
            <a:endParaRPr lang="fr-FR" sz="900" dirty="0" smtClean="0">
              <a:solidFill>
                <a:srgbClr val="231F20"/>
              </a:solidFill>
              <a:latin typeface="Arial"/>
              <a:cs typeface="Arial"/>
            </a:endParaRPr>
          </a:p>
          <a:p>
            <a:pPr marL="71755">
              <a:lnSpc>
                <a:spcPct val="100000"/>
              </a:lnSpc>
              <a:spcBef>
                <a:spcPts val="320"/>
              </a:spcBef>
            </a:pPr>
            <a:endParaRPr lang="fr-FR" sz="900" dirty="0">
              <a:solidFill>
                <a:srgbClr val="231F20"/>
              </a:solidFill>
              <a:latin typeface="Arial"/>
              <a:cs typeface="Arial"/>
            </a:endParaRPr>
          </a:p>
          <a:p>
            <a:pPr marL="71755">
              <a:lnSpc>
                <a:spcPct val="100000"/>
              </a:lnSpc>
              <a:spcBef>
                <a:spcPts val="320"/>
              </a:spcBef>
            </a:pPr>
            <a:endParaRPr sz="900" dirty="0">
              <a:latin typeface="Arial"/>
              <a:cs typeface="Arial"/>
            </a:endParaRPr>
          </a:p>
        </p:txBody>
      </p:sp>
      <p:sp>
        <p:nvSpPr>
          <p:cNvPr id="7" name="Espace réservé du numéro de diapositive 6"/>
          <p:cNvSpPr>
            <a:spLocks noGrp="1"/>
          </p:cNvSpPr>
          <p:nvPr>
            <p:ph type="sldNum" sz="quarter" idx="7"/>
          </p:nvPr>
        </p:nvSpPr>
        <p:spPr>
          <a:xfrm>
            <a:off x="5445252" y="9944862"/>
            <a:ext cx="1739455" cy="184666"/>
          </a:xfrm>
        </p:spPr>
        <p:txBody>
          <a:bodyPr/>
          <a:lstStyle/>
          <a:p>
            <a:r>
              <a:rPr lang="fr-FR" sz="1200" dirty="0"/>
              <a:t>Page </a:t>
            </a:r>
            <a:fld id="{B6F15528-21DE-4FAA-801E-634DDDAF4B2B}" type="slidenum">
              <a:rPr lang="uk-UA" sz="1200"/>
              <a:pPr/>
              <a:t>3</a:t>
            </a:fld>
            <a:r>
              <a:rPr lang="fr-FR" sz="1200" dirty="0"/>
              <a:t>/5</a:t>
            </a:r>
            <a:endParaRPr lang="uk-UA" sz="1200" dirty="0"/>
          </a:p>
        </p:txBody>
      </p:sp>
      <p:sp>
        <p:nvSpPr>
          <p:cNvPr id="16" name="ZoneTexte 15"/>
          <p:cNvSpPr txBox="1"/>
          <p:nvPr/>
        </p:nvSpPr>
        <p:spPr>
          <a:xfrm>
            <a:off x="2208053" y="4535662"/>
            <a:ext cx="3789940" cy="1290097"/>
          </a:xfrm>
          <a:prstGeom prst="rect">
            <a:avLst/>
          </a:prstGeom>
          <a:noFill/>
        </p:spPr>
        <p:txBody>
          <a:bodyPr wrap="square" rtlCol="0">
            <a:spAutoFit/>
          </a:bodyPr>
          <a:lstStyle/>
          <a:p>
            <a:pPr marL="182245" indent="-169545" algn="just">
              <a:spcBef>
                <a:spcPts val="120"/>
              </a:spcBef>
              <a:buSzPct val="200000"/>
              <a:buFont typeface="Arial Narrow"/>
              <a:buChar char="□"/>
              <a:tabLst>
                <a:tab pos="182880" algn="l"/>
              </a:tabLst>
            </a:pPr>
            <a:r>
              <a:rPr lang="fr-FR" sz="900" spc="-5" dirty="0" smtClean="0">
                <a:solidFill>
                  <a:srgbClr val="231F20"/>
                </a:solidFill>
                <a:latin typeface="Arial"/>
                <a:cs typeface="Arial"/>
              </a:rPr>
              <a:t>Commission </a:t>
            </a:r>
            <a:r>
              <a:rPr lang="fr-FR" sz="900" spc="-5" dirty="0">
                <a:solidFill>
                  <a:srgbClr val="231F20"/>
                </a:solidFill>
                <a:latin typeface="Arial"/>
                <a:cs typeface="Arial"/>
              </a:rPr>
              <a:t>Automobile</a:t>
            </a:r>
          </a:p>
          <a:p>
            <a:pPr marL="182245" indent="-169545" algn="just">
              <a:spcBef>
                <a:spcPts val="120"/>
              </a:spcBef>
              <a:buSzPct val="200000"/>
              <a:buFont typeface="Arial Narrow"/>
              <a:buChar char="□"/>
              <a:tabLst>
                <a:tab pos="182880" algn="l"/>
              </a:tabLst>
            </a:pPr>
            <a:r>
              <a:rPr lang="fr-FR" sz="900" spc="-5" dirty="0" smtClean="0">
                <a:solidFill>
                  <a:srgbClr val="231F20"/>
                </a:solidFill>
                <a:latin typeface="Arial"/>
                <a:cs typeface="Arial"/>
              </a:rPr>
              <a:t>Commission</a:t>
            </a:r>
            <a:r>
              <a:rPr lang="fr-FR" sz="900" spc="-95" dirty="0" smtClean="0">
                <a:solidFill>
                  <a:srgbClr val="231F20"/>
                </a:solidFill>
                <a:latin typeface="Arial"/>
                <a:cs typeface="Arial"/>
              </a:rPr>
              <a:t> </a:t>
            </a:r>
            <a:r>
              <a:rPr lang="fr-FR" sz="900" spc="-5" dirty="0" smtClean="0">
                <a:solidFill>
                  <a:srgbClr val="231F20"/>
                </a:solidFill>
                <a:latin typeface="Arial"/>
                <a:cs typeface="Arial"/>
              </a:rPr>
              <a:t>Biens</a:t>
            </a:r>
          </a:p>
          <a:p>
            <a:pPr marL="182245" indent="-169545" algn="just">
              <a:spcBef>
                <a:spcPts val="120"/>
              </a:spcBef>
              <a:buSzPct val="200000"/>
              <a:buFont typeface="Arial Narrow"/>
              <a:buChar char="□"/>
              <a:tabLst>
                <a:tab pos="182880" algn="l"/>
              </a:tabLst>
            </a:pPr>
            <a:r>
              <a:rPr lang="fr-FR" sz="900" spc="-5" dirty="0">
                <a:solidFill>
                  <a:srgbClr val="231F20"/>
                </a:solidFill>
                <a:latin typeface="Arial"/>
                <a:cs typeface="Arial"/>
              </a:rPr>
              <a:t>Commission Biens de valeurs &amp;  </a:t>
            </a:r>
            <a:r>
              <a:rPr lang="fr-FR" sz="900" spc="-5" dirty="0" smtClean="0">
                <a:solidFill>
                  <a:srgbClr val="231F20"/>
                </a:solidFill>
                <a:latin typeface="Arial"/>
                <a:cs typeface="Arial"/>
              </a:rPr>
              <a:t>Affinitaire</a:t>
            </a:r>
            <a:endParaRPr lang="fr-FR" sz="900" spc="-5" dirty="0">
              <a:solidFill>
                <a:srgbClr val="231F20"/>
              </a:solidFill>
              <a:latin typeface="Arial"/>
              <a:cs typeface="Arial"/>
            </a:endParaRPr>
          </a:p>
          <a:p>
            <a:pPr marL="182245" indent="-169545" algn="just">
              <a:lnSpc>
                <a:spcPct val="100000"/>
              </a:lnSpc>
              <a:spcBef>
                <a:spcPts val="120"/>
              </a:spcBef>
              <a:buSzPct val="200000"/>
              <a:buFont typeface="Arial Narrow"/>
              <a:buChar char="□"/>
              <a:tabLst>
                <a:tab pos="182880" algn="l"/>
              </a:tabLst>
            </a:pPr>
            <a:r>
              <a:rPr lang="fr-FR" sz="900" spc="-5" dirty="0">
                <a:solidFill>
                  <a:srgbClr val="231F20"/>
                </a:solidFill>
                <a:latin typeface="Arial"/>
                <a:cs typeface="Arial"/>
              </a:rPr>
              <a:t>Commission </a:t>
            </a:r>
            <a:r>
              <a:rPr lang="fr-FR" sz="900" spc="-5" dirty="0" smtClean="0">
                <a:solidFill>
                  <a:srgbClr val="231F20"/>
                </a:solidFill>
                <a:latin typeface="Arial"/>
                <a:cs typeface="Arial"/>
              </a:rPr>
              <a:t>Protection Juridique </a:t>
            </a:r>
            <a:endParaRPr lang="fr-FR" sz="900" spc="-5" dirty="0">
              <a:solidFill>
                <a:srgbClr val="231F20"/>
              </a:solidFill>
              <a:latin typeface="Arial"/>
              <a:cs typeface="Arial"/>
            </a:endParaRPr>
          </a:p>
          <a:p>
            <a:pPr marL="182245" indent="-169545" algn="just">
              <a:spcBef>
                <a:spcPts val="120"/>
              </a:spcBef>
              <a:buSzPct val="200000"/>
              <a:buFont typeface="Arial Narrow"/>
              <a:buChar char="□"/>
              <a:tabLst>
                <a:tab pos="182880" algn="l"/>
              </a:tabLst>
            </a:pPr>
            <a:r>
              <a:rPr lang="fr-FR" sz="900" spc="-5" dirty="0" smtClean="0">
                <a:solidFill>
                  <a:srgbClr val="231F20"/>
                </a:solidFill>
                <a:latin typeface="Arial"/>
                <a:cs typeface="Arial"/>
              </a:rPr>
              <a:t>Commission Economie circulaire (en </a:t>
            </a:r>
            <a:r>
              <a:rPr lang="fr-FR" sz="900" spc="-5" dirty="0">
                <a:solidFill>
                  <a:srgbClr val="231F20"/>
                </a:solidFill>
                <a:latin typeface="Arial"/>
                <a:cs typeface="Arial"/>
              </a:rPr>
              <a:t>cours de construction</a:t>
            </a:r>
            <a:r>
              <a:rPr lang="fr-FR" sz="900" spc="-5" dirty="0" smtClean="0">
                <a:solidFill>
                  <a:srgbClr val="231F20"/>
                </a:solidFill>
                <a:latin typeface="Arial"/>
                <a:cs typeface="Arial"/>
              </a:rPr>
              <a:t>)</a:t>
            </a:r>
          </a:p>
          <a:p>
            <a:pPr marL="182245" indent="-169545" algn="just">
              <a:spcBef>
                <a:spcPts val="120"/>
              </a:spcBef>
              <a:buSzPct val="200000"/>
              <a:buFont typeface="Arial Narrow"/>
              <a:buChar char="□"/>
              <a:tabLst>
                <a:tab pos="182880" algn="l"/>
              </a:tabLst>
            </a:pPr>
            <a:r>
              <a:rPr lang="fr-FR" sz="900" spc="-5" dirty="0">
                <a:solidFill>
                  <a:srgbClr val="231F20"/>
                </a:solidFill>
                <a:latin typeface="Arial"/>
                <a:cs typeface="Arial"/>
              </a:rPr>
              <a:t>Commission </a:t>
            </a:r>
            <a:r>
              <a:rPr lang="fr-FR" sz="900" spc="-5" dirty="0" smtClean="0">
                <a:solidFill>
                  <a:srgbClr val="231F20"/>
                </a:solidFill>
                <a:latin typeface="Arial"/>
                <a:cs typeface="Arial"/>
              </a:rPr>
              <a:t>Assurances Voyages</a:t>
            </a:r>
          </a:p>
          <a:p>
            <a:pPr marL="182245" indent="-169545" algn="just">
              <a:spcBef>
                <a:spcPts val="120"/>
              </a:spcBef>
              <a:buSzPct val="200000"/>
              <a:buFont typeface="Arial Narrow"/>
              <a:buChar char="□"/>
              <a:tabLst>
                <a:tab pos="182880" algn="l"/>
              </a:tabLst>
            </a:pPr>
            <a:r>
              <a:rPr lang="fr-FR" sz="900" spc="-5" dirty="0" smtClean="0">
                <a:solidFill>
                  <a:srgbClr val="231F20"/>
                </a:solidFill>
                <a:latin typeface="Arial"/>
                <a:cs typeface="Arial"/>
              </a:rPr>
              <a:t>Commission Santé</a:t>
            </a:r>
          </a:p>
          <a:p>
            <a:pPr marL="182245" indent="-169545" algn="just">
              <a:spcBef>
                <a:spcPts val="120"/>
              </a:spcBef>
              <a:buSzPct val="200000"/>
              <a:buFont typeface="Arial Narrow"/>
              <a:buChar char="□"/>
              <a:tabLst>
                <a:tab pos="182880" algn="l"/>
              </a:tabLst>
            </a:pPr>
            <a:r>
              <a:rPr lang="fr-FR" sz="900" spc="-5" dirty="0" smtClean="0">
                <a:solidFill>
                  <a:srgbClr val="231F20"/>
                </a:solidFill>
                <a:latin typeface="Arial"/>
                <a:cs typeface="Arial"/>
              </a:rPr>
              <a:t>Commission </a:t>
            </a:r>
            <a:r>
              <a:rPr lang="fr-FR" sz="900" spc="-5" dirty="0" err="1" smtClean="0">
                <a:solidFill>
                  <a:srgbClr val="231F20"/>
                </a:solidFill>
                <a:latin typeface="Arial"/>
                <a:cs typeface="Arial"/>
              </a:rPr>
              <a:t>Innova’Tech</a:t>
            </a:r>
            <a:endParaRPr lang="fr-FR" sz="900" spc="-5" dirty="0">
              <a:solidFill>
                <a:srgbClr val="231F20"/>
              </a:solidFill>
              <a:latin typeface="Arial"/>
              <a:cs typeface="Arial"/>
            </a:endParaRPr>
          </a:p>
        </p:txBody>
      </p:sp>
      <p:sp>
        <p:nvSpPr>
          <p:cNvPr id="22" name="ZoneTexte 21"/>
          <p:cNvSpPr txBox="1"/>
          <p:nvPr/>
        </p:nvSpPr>
        <p:spPr>
          <a:xfrm>
            <a:off x="2208053" y="5986789"/>
            <a:ext cx="2971800" cy="684803"/>
          </a:xfrm>
          <a:prstGeom prst="rect">
            <a:avLst/>
          </a:prstGeom>
          <a:noFill/>
        </p:spPr>
        <p:txBody>
          <a:bodyPr wrap="square" rtlCol="0">
            <a:spAutoFit/>
          </a:bodyPr>
          <a:lstStyle/>
          <a:p>
            <a:pPr marL="182245" indent="-169545" algn="just">
              <a:lnSpc>
                <a:spcPct val="100000"/>
              </a:lnSpc>
              <a:spcBef>
                <a:spcPts val="120"/>
              </a:spcBef>
              <a:buSzPct val="200000"/>
              <a:buFont typeface="Arial Narrow"/>
              <a:buChar char="□"/>
              <a:tabLst>
                <a:tab pos="182880" algn="l"/>
              </a:tabLst>
            </a:pPr>
            <a:r>
              <a:rPr lang="fr-FR" sz="900" spc="-5" dirty="0" smtClean="0">
                <a:solidFill>
                  <a:srgbClr val="231F20"/>
                </a:solidFill>
                <a:latin typeface="Arial"/>
                <a:cs typeface="Arial"/>
              </a:rPr>
              <a:t>Atelier Réglementation</a:t>
            </a:r>
          </a:p>
          <a:p>
            <a:pPr marL="182245" indent="-169545" algn="just">
              <a:lnSpc>
                <a:spcPct val="100000"/>
              </a:lnSpc>
              <a:spcBef>
                <a:spcPts val="120"/>
              </a:spcBef>
              <a:buSzPct val="200000"/>
              <a:buFont typeface="Arial Narrow"/>
              <a:buChar char="□"/>
              <a:tabLst>
                <a:tab pos="182880" algn="l"/>
              </a:tabLst>
            </a:pPr>
            <a:r>
              <a:rPr lang="fr-FR" sz="900" spc="-5" dirty="0" smtClean="0">
                <a:solidFill>
                  <a:srgbClr val="231F20"/>
                </a:solidFill>
                <a:latin typeface="Arial"/>
                <a:cs typeface="Arial"/>
              </a:rPr>
              <a:t>Matinées d’actualités</a:t>
            </a:r>
          </a:p>
          <a:p>
            <a:pPr marL="182245" indent="-169545" algn="just">
              <a:lnSpc>
                <a:spcPct val="100000"/>
              </a:lnSpc>
              <a:spcBef>
                <a:spcPts val="120"/>
              </a:spcBef>
              <a:buSzPct val="200000"/>
              <a:buFont typeface="Arial Narrow"/>
              <a:buChar char="□"/>
              <a:tabLst>
                <a:tab pos="182880" algn="l"/>
              </a:tabLst>
            </a:pPr>
            <a:r>
              <a:rPr lang="fr-FR" sz="900" spc="-5" dirty="0" smtClean="0">
                <a:solidFill>
                  <a:srgbClr val="231F20"/>
                </a:solidFill>
                <a:latin typeface="Arial"/>
                <a:cs typeface="Arial"/>
              </a:rPr>
              <a:t>Petit déjeuner de l’affinitaire</a:t>
            </a:r>
          </a:p>
          <a:p>
            <a:pPr marL="182245" indent="-169545" algn="just">
              <a:lnSpc>
                <a:spcPct val="100000"/>
              </a:lnSpc>
              <a:spcBef>
                <a:spcPts val="120"/>
              </a:spcBef>
              <a:buSzPct val="200000"/>
              <a:buFont typeface="Arial Narrow"/>
              <a:buChar char="□"/>
              <a:tabLst>
                <a:tab pos="182880" algn="l"/>
              </a:tabLst>
            </a:pPr>
            <a:r>
              <a:rPr lang="fr-FR" sz="900" spc="-5" dirty="0" smtClean="0">
                <a:solidFill>
                  <a:srgbClr val="231F20"/>
                </a:solidFill>
                <a:latin typeface="Arial"/>
                <a:cs typeface="Arial"/>
              </a:rPr>
              <a:t>Nos adhérents ont la parole</a:t>
            </a:r>
          </a:p>
        </p:txBody>
      </p:sp>
    </p:spTree>
    <p:extLst>
      <p:ext uri="{BB962C8B-B14F-4D97-AF65-F5344CB8AC3E}">
        <p14:creationId xmlns:p14="http://schemas.microsoft.com/office/powerpoint/2010/main" val="3103700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p:nvPr/>
        </p:nvSpPr>
        <p:spPr>
          <a:xfrm>
            <a:off x="7171105" y="9795702"/>
            <a:ext cx="0" cy="0"/>
          </a:xfrm>
          <a:custGeom>
            <a:avLst/>
            <a:gdLst/>
            <a:ahLst/>
            <a:cxnLst/>
            <a:rect l="l" t="t" r="r" b="b"/>
            <a:pathLst>
              <a:path>
                <a:moveTo>
                  <a:pt x="0" y="0"/>
                </a:moveTo>
                <a:lnTo>
                  <a:pt x="0" y="0"/>
                </a:lnTo>
              </a:path>
            </a:pathLst>
          </a:custGeom>
          <a:ln w="25400">
            <a:solidFill>
              <a:srgbClr val="535154"/>
            </a:solidFill>
          </a:ln>
        </p:spPr>
        <p:txBody>
          <a:bodyPr wrap="square" lIns="0" tIns="0" rIns="0" bIns="0" rtlCol="0"/>
          <a:lstStyle/>
          <a:p>
            <a:endParaRPr/>
          </a:p>
        </p:txBody>
      </p:sp>
      <p:sp>
        <p:nvSpPr>
          <p:cNvPr id="6" name="object 6"/>
          <p:cNvSpPr/>
          <p:nvPr/>
        </p:nvSpPr>
        <p:spPr>
          <a:xfrm>
            <a:off x="2100707" y="9795702"/>
            <a:ext cx="0" cy="0"/>
          </a:xfrm>
          <a:custGeom>
            <a:avLst/>
            <a:gdLst/>
            <a:ahLst/>
            <a:cxnLst/>
            <a:rect l="l" t="t" r="r" b="b"/>
            <a:pathLst>
              <a:path>
                <a:moveTo>
                  <a:pt x="0" y="0"/>
                </a:moveTo>
                <a:lnTo>
                  <a:pt x="0" y="0"/>
                </a:lnTo>
              </a:path>
            </a:pathLst>
          </a:custGeom>
          <a:ln w="25400">
            <a:solidFill>
              <a:srgbClr val="535154"/>
            </a:solidFill>
          </a:ln>
        </p:spPr>
        <p:txBody>
          <a:bodyPr wrap="square" lIns="0" tIns="0" rIns="0" bIns="0" rtlCol="0"/>
          <a:lstStyle/>
          <a:p>
            <a:endParaRPr/>
          </a:p>
        </p:txBody>
      </p:sp>
      <p:pic>
        <p:nvPicPr>
          <p:cNvPr id="30" name="Image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10" y="58977"/>
            <a:ext cx="2979306" cy="915900"/>
          </a:xfrm>
          <a:prstGeom prst="rect">
            <a:avLst/>
          </a:prstGeom>
        </p:spPr>
      </p:pic>
      <p:sp>
        <p:nvSpPr>
          <p:cNvPr id="39" name="ZoneTexte 38"/>
          <p:cNvSpPr txBox="1"/>
          <p:nvPr/>
        </p:nvSpPr>
        <p:spPr>
          <a:xfrm>
            <a:off x="56910" y="1231900"/>
            <a:ext cx="5107054" cy="307777"/>
          </a:xfrm>
          <a:prstGeom prst="rect">
            <a:avLst/>
          </a:prstGeom>
          <a:noFill/>
        </p:spPr>
        <p:txBody>
          <a:bodyPr wrap="square" rtlCol="0">
            <a:spAutoFit/>
          </a:bodyPr>
          <a:lstStyle/>
          <a:p>
            <a:r>
              <a:rPr lang="fr-FR" sz="1400" b="1" u="sng" dirty="0" smtClean="0">
                <a:solidFill>
                  <a:schemeClr val="tx2"/>
                </a:solidFill>
                <a:latin typeface="Arial"/>
                <a:cs typeface="Arial"/>
              </a:rPr>
              <a:t>Informations complémentaires</a:t>
            </a:r>
            <a:endParaRPr lang="fr-FR" sz="1400" b="1" u="sng" dirty="0">
              <a:solidFill>
                <a:schemeClr val="tx2"/>
              </a:solidFill>
              <a:latin typeface="Arial"/>
              <a:cs typeface="Arial"/>
            </a:endParaRPr>
          </a:p>
        </p:txBody>
      </p:sp>
      <p:sp>
        <p:nvSpPr>
          <p:cNvPr id="44" name="object 11"/>
          <p:cNvSpPr txBox="1"/>
          <p:nvPr/>
        </p:nvSpPr>
        <p:spPr>
          <a:xfrm>
            <a:off x="120650" y="1689100"/>
            <a:ext cx="7285724" cy="6647974"/>
          </a:xfrm>
          <a:prstGeom prst="rect">
            <a:avLst/>
          </a:prstGeom>
        </p:spPr>
        <p:txBody>
          <a:bodyPr vert="horz" wrap="square" lIns="0" tIns="0" rIns="0" bIns="0" rtlCol="0">
            <a:spAutoFit/>
          </a:bodyPr>
          <a:lstStyle/>
          <a:p>
            <a:pPr marL="12700"/>
            <a:endParaRPr lang="fr-FR" sz="900" u="sng" dirty="0" smtClean="0">
              <a:solidFill>
                <a:srgbClr val="231F20"/>
              </a:solidFill>
              <a:latin typeface="Arial"/>
              <a:cs typeface="Arial"/>
            </a:endParaRPr>
          </a:p>
          <a:p>
            <a:pPr marL="12700"/>
            <a:r>
              <a:rPr lang="fr-FR" sz="900" u="sng" dirty="0" smtClean="0">
                <a:solidFill>
                  <a:srgbClr val="231F20"/>
                </a:solidFill>
                <a:latin typeface="Arial"/>
                <a:cs typeface="Arial"/>
              </a:rPr>
              <a:t>Comment avez-vous connu la Fédération des Garanties et Assurances Affinitaires?</a:t>
            </a:r>
          </a:p>
          <a:p>
            <a:pPr marL="184150" indent="-171450">
              <a:buFont typeface="Wingdings" charset="2"/>
              <a:buChar char="q"/>
            </a:pPr>
            <a:r>
              <a:rPr lang="fr-FR" sz="900" spc="-5" dirty="0" smtClean="0">
                <a:solidFill>
                  <a:srgbClr val="231F20"/>
                </a:solidFill>
                <a:latin typeface="Arial"/>
                <a:cs typeface="Arial"/>
              </a:rPr>
              <a:t>Presse, médias</a:t>
            </a:r>
          </a:p>
          <a:p>
            <a:pPr marL="184150" indent="-171450">
              <a:buFont typeface="Wingdings" charset="2"/>
              <a:buChar char="q"/>
            </a:pPr>
            <a:r>
              <a:rPr lang="fr-FR" sz="900" spc="-5" dirty="0" smtClean="0">
                <a:solidFill>
                  <a:srgbClr val="231F20"/>
                </a:solidFill>
                <a:latin typeface="Arial"/>
                <a:cs typeface="Arial"/>
              </a:rPr>
              <a:t>Réseau professionnel </a:t>
            </a:r>
          </a:p>
          <a:p>
            <a:pPr marL="184150" indent="-171450">
              <a:buFont typeface="Wingdings" charset="2"/>
              <a:buChar char="q"/>
            </a:pPr>
            <a:r>
              <a:rPr lang="fr-FR" sz="900" spc="-5" dirty="0" smtClean="0">
                <a:solidFill>
                  <a:srgbClr val="231F20"/>
                </a:solidFill>
                <a:latin typeface="Arial"/>
                <a:cs typeface="Arial"/>
              </a:rPr>
              <a:t>Publicité institutionnelle</a:t>
            </a:r>
          </a:p>
          <a:p>
            <a:pPr marL="184150" indent="-171450">
              <a:buFont typeface="Wingdings" charset="2"/>
              <a:buChar char="q"/>
            </a:pPr>
            <a:r>
              <a:rPr lang="fr-FR" sz="900" spc="-5" dirty="0" smtClean="0">
                <a:solidFill>
                  <a:srgbClr val="231F20"/>
                </a:solidFill>
                <a:latin typeface="Arial"/>
                <a:cs typeface="Arial"/>
              </a:rPr>
              <a:t>Autre(s) </a:t>
            </a:r>
            <a:r>
              <a:rPr lang="fr-FR" sz="700" i="1" spc="-5" dirty="0" smtClean="0">
                <a:solidFill>
                  <a:srgbClr val="231F20"/>
                </a:solidFill>
                <a:latin typeface="Arial"/>
                <a:cs typeface="Arial"/>
              </a:rPr>
              <a:t>(précisez)</a:t>
            </a:r>
            <a:r>
              <a:rPr lang="mr-IN" sz="900" spc="-5" dirty="0" smtClean="0">
                <a:solidFill>
                  <a:srgbClr val="231F20"/>
                </a:solidFill>
                <a:latin typeface="Arial"/>
                <a:cs typeface="Arial"/>
              </a:rPr>
              <a:t>……………………………………………………………………………………………………………………………………………</a:t>
            </a:r>
            <a:r>
              <a:rPr lang="fr-FR" sz="900" spc="-5" dirty="0" smtClean="0">
                <a:solidFill>
                  <a:srgbClr val="231F20"/>
                </a:solidFill>
                <a:latin typeface="Arial"/>
                <a:cs typeface="Arial"/>
              </a:rPr>
              <a:t>.</a:t>
            </a:r>
          </a:p>
          <a:p>
            <a:pPr marL="12700"/>
            <a:endParaRPr lang="fr-FR" sz="900" spc="-5" dirty="0" smtClean="0">
              <a:solidFill>
                <a:srgbClr val="231F20"/>
              </a:solidFill>
              <a:latin typeface="Arial"/>
              <a:cs typeface="Arial"/>
            </a:endParaRPr>
          </a:p>
          <a:p>
            <a:pPr marL="12700"/>
            <a:endParaRPr lang="fr-FR" sz="900" u="sng" spc="-5" dirty="0" smtClean="0">
              <a:solidFill>
                <a:srgbClr val="231F20"/>
              </a:solidFill>
              <a:latin typeface="Arial"/>
              <a:cs typeface="Arial"/>
            </a:endParaRPr>
          </a:p>
          <a:p>
            <a:pPr marL="12700"/>
            <a:r>
              <a:rPr lang="fr-FR" sz="900" u="sng" spc="-5" dirty="0" smtClean="0">
                <a:solidFill>
                  <a:srgbClr val="231F20"/>
                </a:solidFill>
                <a:latin typeface="Arial"/>
                <a:cs typeface="Arial"/>
              </a:rPr>
              <a:t>Quels sont les principaux domaines d’activités de votre entreprise liés au secteur affinitaire?</a:t>
            </a:r>
          </a:p>
          <a:p>
            <a:pPr marL="12700"/>
            <a:endParaRPr lang="fr-FR" sz="900" spc="-5" dirty="0" smtClean="0">
              <a:solidFill>
                <a:srgbClr val="231F20"/>
              </a:solidFill>
              <a:latin typeface="Arial"/>
              <a:cs typeface="Arial"/>
            </a:endParaRPr>
          </a:p>
          <a:p>
            <a:pPr marL="12700"/>
            <a:r>
              <a:rPr lang="mr-IN" sz="900" spc="-5" dirty="0" smtClean="0">
                <a:solidFill>
                  <a:srgbClr val="231F20"/>
                </a:solidFill>
                <a:latin typeface="Arial"/>
                <a:cs typeface="Arial"/>
              </a:rPr>
              <a:t>……………………………………………………………………………………………………………………………………………………………</a:t>
            </a:r>
            <a:r>
              <a:rPr lang="fr-FR" sz="900" spc="-5" dirty="0" smtClean="0">
                <a:solidFill>
                  <a:srgbClr val="231F20"/>
                </a:solidFill>
                <a:latin typeface="Arial"/>
                <a:cs typeface="Arial"/>
              </a:rPr>
              <a:t>..........</a:t>
            </a:r>
          </a:p>
          <a:p>
            <a:pPr marL="12700"/>
            <a:r>
              <a:rPr lang="mr-IN" sz="900" spc="-5" dirty="0" smtClean="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endParaRPr lang="fr-FR" sz="900" spc="-5" dirty="0" smtClean="0">
              <a:solidFill>
                <a:srgbClr val="231F20"/>
              </a:solidFill>
              <a:latin typeface="Arial"/>
              <a:cs typeface="Arial"/>
            </a:endParaRPr>
          </a:p>
          <a:p>
            <a:pPr marL="12700"/>
            <a:endParaRPr lang="fr-FR" sz="900" u="sng" spc="-5" dirty="0" smtClean="0">
              <a:solidFill>
                <a:srgbClr val="231F20"/>
              </a:solidFill>
              <a:latin typeface="Arial"/>
              <a:cs typeface="Arial"/>
            </a:endParaRPr>
          </a:p>
          <a:p>
            <a:pPr marL="12700"/>
            <a:r>
              <a:rPr lang="fr-FR" sz="900" u="sng" spc="-5" dirty="0" smtClean="0">
                <a:solidFill>
                  <a:srgbClr val="231F20"/>
                </a:solidFill>
                <a:latin typeface="Arial"/>
                <a:cs typeface="Arial"/>
              </a:rPr>
              <a:t>Quelles sont vos motivations d’adhésion à la FG2A?</a:t>
            </a:r>
          </a:p>
          <a:p>
            <a:pPr marL="12700"/>
            <a:endParaRPr lang="fr-FR" sz="900" spc="-5" dirty="0" smtClean="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smtClean="0">
                <a:solidFill>
                  <a:srgbClr val="231F20"/>
                </a:solidFill>
                <a:latin typeface="Arial"/>
                <a:cs typeface="Arial"/>
              </a:rPr>
              <a:t>……………………………………………………………………………………………………………………………………………………………………</a:t>
            </a:r>
            <a:endParaRPr lang="fr-FR" sz="900" spc="-5" dirty="0" smtClean="0">
              <a:solidFill>
                <a:srgbClr val="231F20"/>
              </a:solidFill>
              <a:latin typeface="Arial"/>
              <a:cs typeface="Arial"/>
            </a:endParaRPr>
          </a:p>
          <a:p>
            <a:pPr marL="12700"/>
            <a:r>
              <a:rPr lang="mr-IN" sz="900" spc="-5" dirty="0" smtClean="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endParaRPr lang="fr-FR" sz="900" spc="-5" dirty="0" smtClean="0">
              <a:solidFill>
                <a:srgbClr val="231F20"/>
              </a:solidFill>
              <a:latin typeface="Arial"/>
              <a:cs typeface="Arial"/>
            </a:endParaRPr>
          </a:p>
          <a:p>
            <a:pPr marL="12700"/>
            <a:r>
              <a:rPr lang="fr-FR" sz="900" u="sng" spc="-5" dirty="0" smtClean="0">
                <a:solidFill>
                  <a:srgbClr val="231F20"/>
                </a:solidFill>
                <a:latin typeface="Arial"/>
                <a:cs typeface="Arial"/>
              </a:rPr>
              <a:t>Quel impact attendez-vous précisément de la FG2A et des Assurances Affinitaires sur votre entreprise?</a:t>
            </a:r>
          </a:p>
          <a:p>
            <a:pPr marL="12700"/>
            <a:endParaRPr lang="fr-FR" sz="900" spc="-5" dirty="0" smtClean="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smtClean="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endParaRPr lang="fr-FR" sz="900" u="sng" spc="-5" dirty="0" smtClean="0">
              <a:solidFill>
                <a:srgbClr val="231F20"/>
              </a:solidFill>
              <a:latin typeface="Arial"/>
              <a:cs typeface="Arial"/>
            </a:endParaRPr>
          </a:p>
          <a:p>
            <a:pPr marL="12700"/>
            <a:endParaRPr lang="fr-FR" sz="900" u="sng" spc="-5" dirty="0">
              <a:solidFill>
                <a:srgbClr val="231F20"/>
              </a:solidFill>
              <a:latin typeface="Arial"/>
              <a:cs typeface="Arial"/>
            </a:endParaRPr>
          </a:p>
          <a:p>
            <a:pPr marL="12700"/>
            <a:r>
              <a:rPr lang="fr-FR" sz="900" u="sng" spc="-5" dirty="0" smtClean="0">
                <a:solidFill>
                  <a:srgbClr val="231F20"/>
                </a:solidFill>
                <a:latin typeface="Arial"/>
                <a:cs typeface="Arial"/>
              </a:rPr>
              <a:t>Vous souhaitez nous faire part d’informations complémentaires concernant votre entreprise ou de suggestions concernant la FG2A:</a:t>
            </a:r>
            <a:endParaRPr lang="fr-FR" sz="900" u="sng" spc="-5" dirty="0">
              <a:solidFill>
                <a:srgbClr val="231F20"/>
              </a:solidFill>
              <a:latin typeface="Arial"/>
              <a:cs typeface="Arial"/>
            </a:endParaRPr>
          </a:p>
          <a:p>
            <a:pPr marL="12700"/>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r>
              <a:rPr lang="mr-IN" sz="900" spc="-5" dirty="0">
                <a:solidFill>
                  <a:srgbClr val="231F20"/>
                </a:solidFill>
                <a:latin typeface="Arial"/>
                <a:cs typeface="Arial"/>
              </a:rPr>
              <a:t>……………………………………………………………………………………………………………………………………………………………………</a:t>
            </a:r>
            <a:endParaRPr lang="fr-FR" sz="900" spc="-5" dirty="0">
              <a:solidFill>
                <a:srgbClr val="231F20"/>
              </a:solidFill>
              <a:latin typeface="Arial"/>
              <a:cs typeface="Arial"/>
            </a:endParaRPr>
          </a:p>
          <a:p>
            <a:pPr marL="12700"/>
            <a:endParaRPr lang="fr-FR" sz="900" spc="-5" dirty="0">
              <a:solidFill>
                <a:srgbClr val="231F20"/>
              </a:solidFill>
              <a:latin typeface="Arial"/>
              <a:cs typeface="Arial"/>
            </a:endParaRPr>
          </a:p>
          <a:p>
            <a:pPr marL="12700"/>
            <a:endParaRPr lang="fr-FR" sz="900" spc="-5" dirty="0" smtClean="0">
              <a:solidFill>
                <a:srgbClr val="231F20"/>
              </a:solidFill>
              <a:latin typeface="Arial"/>
              <a:cs typeface="Arial"/>
            </a:endParaRPr>
          </a:p>
        </p:txBody>
      </p:sp>
      <p:sp>
        <p:nvSpPr>
          <p:cNvPr id="7" name="Espace réservé du numéro de diapositive 6"/>
          <p:cNvSpPr>
            <a:spLocks noGrp="1"/>
          </p:cNvSpPr>
          <p:nvPr>
            <p:ph type="sldNum" sz="quarter" idx="7"/>
          </p:nvPr>
        </p:nvSpPr>
        <p:spPr>
          <a:xfrm>
            <a:off x="5445252" y="9944862"/>
            <a:ext cx="1739455" cy="184666"/>
          </a:xfrm>
        </p:spPr>
        <p:txBody>
          <a:bodyPr/>
          <a:lstStyle/>
          <a:p>
            <a:r>
              <a:rPr lang="fr-FR" sz="1200" dirty="0"/>
              <a:t>Page </a:t>
            </a:r>
            <a:fld id="{B6F15528-21DE-4FAA-801E-634DDDAF4B2B}" type="slidenum">
              <a:rPr lang="uk-UA" sz="1200"/>
              <a:pPr/>
              <a:t>4</a:t>
            </a:fld>
            <a:r>
              <a:rPr lang="fr-FR" sz="1200" dirty="0"/>
              <a:t>/5</a:t>
            </a:r>
            <a:endParaRPr lang="uk-UA" sz="1200" dirty="0"/>
          </a:p>
        </p:txBody>
      </p:sp>
      <p:sp>
        <p:nvSpPr>
          <p:cNvPr id="8" name="ZoneTexte 7"/>
          <p:cNvSpPr txBox="1"/>
          <p:nvPr/>
        </p:nvSpPr>
        <p:spPr>
          <a:xfrm>
            <a:off x="60325" y="9012896"/>
            <a:ext cx="7435850" cy="923330"/>
          </a:xfrm>
          <a:prstGeom prst="rect">
            <a:avLst/>
          </a:prstGeom>
          <a:noFill/>
        </p:spPr>
        <p:txBody>
          <a:bodyPr wrap="square" rtlCol="0">
            <a:spAutoFit/>
          </a:bodyPr>
          <a:lstStyle/>
          <a:p>
            <a:r>
              <a:rPr lang="fr-FR" sz="900" spc="-5" dirty="0" smtClean="0">
                <a:solidFill>
                  <a:srgbClr val="231F20"/>
                </a:solidFill>
                <a:latin typeface="Arial"/>
                <a:cs typeface="Arial"/>
              </a:rPr>
              <a:t>Les informations recueillies sont nécessaires pour parfaire votre adhésion et font l’objet d’un traitement informatique destiné au secrétariat de l’association. </a:t>
            </a:r>
          </a:p>
          <a:p>
            <a:r>
              <a:rPr lang="fr-FR" sz="900" spc="-5" dirty="0" smtClean="0">
                <a:solidFill>
                  <a:srgbClr val="231F20"/>
                </a:solidFill>
                <a:latin typeface="Arial"/>
                <a:cs typeface="Arial"/>
              </a:rPr>
              <a:t>En application de l’article 34 de la loi du 6 janvier 1978, vous bénéficiez d’un droit d’accès et de rectification aux informations vous concernant. </a:t>
            </a:r>
          </a:p>
          <a:p>
            <a:r>
              <a:rPr lang="fr-FR" sz="900" spc="-5" dirty="0" smtClean="0">
                <a:solidFill>
                  <a:srgbClr val="231F20"/>
                </a:solidFill>
                <a:latin typeface="Arial"/>
                <a:cs typeface="Arial"/>
              </a:rPr>
              <a:t>Si vous souhaitez exercer ce droit et obtenir les informations qui vous concernent, veuillez vous adresser au secrétariat de l’association.</a:t>
            </a:r>
          </a:p>
          <a:p>
            <a:endParaRPr lang="fr-FR" sz="900" spc="-5" dirty="0" smtClean="0">
              <a:solidFill>
                <a:srgbClr val="231F20"/>
              </a:solidFill>
              <a:latin typeface="Arial"/>
              <a:cs typeface="Arial"/>
            </a:endParaRPr>
          </a:p>
          <a:p>
            <a:r>
              <a:rPr lang="fr-FR" sz="900" spc="-5" dirty="0" smtClean="0">
                <a:solidFill>
                  <a:srgbClr val="231F20"/>
                </a:solidFill>
                <a:latin typeface="Arial"/>
                <a:cs typeface="Arial"/>
              </a:rPr>
              <a:t>Les statuts de l’association sont disponibles sur simple demande à l’adresse suivante: FG2A- 16 rue de Bucarest, 75008 Paris</a:t>
            </a:r>
            <a:endParaRPr lang="fr-FR" sz="900" spc="-5" dirty="0">
              <a:solidFill>
                <a:srgbClr val="231F20"/>
              </a:solidFill>
              <a:latin typeface="Arial"/>
              <a:cs typeface="Arial"/>
            </a:endParaRPr>
          </a:p>
        </p:txBody>
      </p:sp>
    </p:spTree>
    <p:extLst>
      <p:ext uri="{BB962C8B-B14F-4D97-AF65-F5344CB8AC3E}">
        <p14:creationId xmlns:p14="http://schemas.microsoft.com/office/powerpoint/2010/main" val="2108691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p:cNvSpPr/>
          <p:nvPr/>
        </p:nvSpPr>
        <p:spPr>
          <a:xfrm>
            <a:off x="0" y="8547100"/>
            <a:ext cx="7556500" cy="12192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object 3"/>
          <p:cNvSpPr txBox="1"/>
          <p:nvPr/>
        </p:nvSpPr>
        <p:spPr>
          <a:xfrm>
            <a:off x="1263650" y="8795062"/>
            <a:ext cx="5157470" cy="723275"/>
          </a:xfrm>
          <a:prstGeom prst="rect">
            <a:avLst/>
          </a:prstGeom>
        </p:spPr>
        <p:txBody>
          <a:bodyPr vert="horz" wrap="square" lIns="0" tIns="0" rIns="0" bIns="0" rtlCol="0">
            <a:spAutoFit/>
          </a:bodyPr>
          <a:lstStyle/>
          <a:p>
            <a:pPr algn="ctr"/>
            <a:r>
              <a:rPr lang="fr-FR" sz="1100" dirty="0"/>
              <a:t>Fédération des Garanties et Assurances Affinitaires </a:t>
            </a:r>
            <a:endParaRPr lang="fr-FR" sz="1100" dirty="0" smtClean="0"/>
          </a:p>
          <a:p>
            <a:pPr algn="ctr"/>
            <a:r>
              <a:rPr lang="fr-FR" sz="900" dirty="0" smtClean="0"/>
              <a:t>16 rue </a:t>
            </a:r>
            <a:r>
              <a:rPr lang="fr-FR" sz="900" smtClean="0"/>
              <a:t>de Bucarest– 75008 </a:t>
            </a:r>
            <a:r>
              <a:rPr lang="fr-FR" sz="900" dirty="0"/>
              <a:t>Paris </a:t>
            </a:r>
            <a:r>
              <a:rPr lang="fr-FR" sz="900" dirty="0" smtClean="0"/>
              <a:t> </a:t>
            </a:r>
          </a:p>
          <a:p>
            <a:pPr algn="ctr"/>
            <a:r>
              <a:rPr lang="fr-FR" sz="900" dirty="0" smtClean="0"/>
              <a:t>Association </a:t>
            </a:r>
            <a:r>
              <a:rPr lang="fr-FR" sz="900" dirty="0"/>
              <a:t>loi de 1901 </a:t>
            </a:r>
            <a:endParaRPr lang="fr-FR" sz="900" dirty="0" smtClean="0"/>
          </a:p>
          <a:p>
            <a:pPr algn="ctr"/>
            <a:r>
              <a:rPr lang="fr-FR" sz="900" dirty="0" smtClean="0"/>
              <a:t> </a:t>
            </a:r>
            <a:r>
              <a:rPr lang="fr-FR" sz="900" dirty="0"/>
              <a:t>N° SIRET: 788 727 626 00012 – N° TVA intracommunautaire: FR 04 788 727 626</a:t>
            </a:r>
          </a:p>
          <a:p>
            <a:pPr algn="ctr"/>
            <a:r>
              <a:rPr lang="fr-FR" sz="900" dirty="0"/>
              <a:t> </a:t>
            </a:r>
            <a:r>
              <a:rPr lang="fr-FR" sz="900" u="sng" dirty="0">
                <a:hlinkClick r:id="rId3"/>
              </a:rPr>
              <a:t>www.fg2a.com</a:t>
            </a:r>
            <a:r>
              <a:rPr lang="fr-FR" sz="900" dirty="0"/>
              <a:t> </a:t>
            </a:r>
          </a:p>
        </p:txBody>
      </p:sp>
      <p:graphicFrame>
        <p:nvGraphicFramePr>
          <p:cNvPr id="4" name="object 4"/>
          <p:cNvGraphicFramePr>
            <a:graphicFrameLocks noGrp="1"/>
          </p:cNvGraphicFramePr>
          <p:nvPr>
            <p:extLst>
              <p:ext uri="{D42A27DB-BD31-4B8C-83A1-F6EECF244321}">
                <p14:modId xmlns:p14="http://schemas.microsoft.com/office/powerpoint/2010/main" val="83563476"/>
              </p:ext>
            </p:extLst>
          </p:nvPr>
        </p:nvGraphicFramePr>
        <p:xfrm>
          <a:off x="503577" y="1378838"/>
          <a:ext cx="6553200" cy="1529462"/>
        </p:xfrm>
        <a:graphic>
          <a:graphicData uri="http://schemas.openxmlformats.org/drawingml/2006/table">
            <a:tbl>
              <a:tblPr firstRow="1" bandRow="1">
                <a:tableStyleId>{2D5ABB26-0587-4C30-8999-92F81FD0307C}</a:tableStyleId>
              </a:tblPr>
              <a:tblGrid>
                <a:gridCol w="2301173"/>
                <a:gridCol w="2301173"/>
                <a:gridCol w="1950854"/>
              </a:tblGrid>
              <a:tr h="484302">
                <a:tc>
                  <a:txBody>
                    <a:bodyPr/>
                    <a:lstStyle/>
                    <a:p>
                      <a:pPr marL="254635" marR="240665" indent="82550" algn="ctr" defTabSz="914400" rtl="0" eaLnBrk="1" fontAlgn="auto" latinLnBrk="0" hangingPunct="1">
                        <a:lnSpc>
                          <a:spcPct val="100000"/>
                        </a:lnSpc>
                        <a:spcBef>
                          <a:spcPts val="5"/>
                        </a:spcBef>
                        <a:spcAft>
                          <a:spcPts val="0"/>
                        </a:spcAft>
                        <a:buClrTx/>
                        <a:buSzTx/>
                        <a:buFontTx/>
                        <a:buNone/>
                        <a:tabLst/>
                        <a:defRPr/>
                      </a:pPr>
                      <a:endParaRPr lang="fr-FR" sz="900" spc="-5" dirty="0" smtClean="0">
                        <a:solidFill>
                          <a:srgbClr val="6D6E71"/>
                        </a:solidFill>
                        <a:latin typeface="Arial"/>
                        <a:cs typeface="Arial"/>
                      </a:endParaRPr>
                    </a:p>
                    <a:p>
                      <a:pPr marL="254635" marR="240665" indent="82550" algn="ctr" defTabSz="914400" rtl="0" eaLnBrk="1" fontAlgn="auto" latinLnBrk="0" hangingPunct="1">
                        <a:lnSpc>
                          <a:spcPct val="100000"/>
                        </a:lnSpc>
                        <a:spcBef>
                          <a:spcPts val="5"/>
                        </a:spcBef>
                        <a:spcAft>
                          <a:spcPts val="0"/>
                        </a:spcAft>
                        <a:buClrTx/>
                        <a:buSzTx/>
                        <a:buFontTx/>
                        <a:buNone/>
                        <a:tabLst/>
                        <a:defRPr/>
                      </a:pPr>
                      <a:r>
                        <a:rPr lang="fr-FR" sz="900" spc="-5" dirty="0" smtClean="0">
                          <a:solidFill>
                            <a:srgbClr val="6D6E71"/>
                          </a:solidFill>
                          <a:latin typeface="Arial"/>
                          <a:cs typeface="Arial"/>
                        </a:rPr>
                        <a:t>TYPE DE COTISATION</a:t>
                      </a:r>
                      <a:endParaRPr lang="fr-FR" sz="900" dirty="0" smtClean="0">
                        <a:solidFill>
                          <a:srgbClr val="6D6E71"/>
                        </a:solidFill>
                        <a:latin typeface="Arial"/>
                        <a:cs typeface="Arial"/>
                      </a:endParaRPr>
                    </a:p>
                    <a:p>
                      <a:pPr marL="254635" marR="240665" indent="82550" algn="ctr" rtl="0">
                        <a:lnSpc>
                          <a:spcPct val="100000"/>
                        </a:lnSpc>
                        <a:spcBef>
                          <a:spcPts val="5"/>
                        </a:spcBef>
                      </a:pPr>
                      <a:endParaRPr sz="900" dirty="0">
                        <a:latin typeface="Arial"/>
                        <a:cs typeface="Arial"/>
                      </a:endParaRPr>
                    </a:p>
                  </a:txBody>
                  <a:tcPr marL="0" marR="0" marT="0" marB="0">
                    <a:lnL w="12700" cap="flat" cmpd="sng" algn="ctr">
                      <a:solidFill>
                        <a:schemeClr val="tx1"/>
                      </a:solidFill>
                      <a:prstDash val="solid"/>
                      <a:round/>
                      <a:headEnd type="none" w="med" len="med"/>
                      <a:tailEnd type="none" w="med" len="med"/>
                    </a:lnL>
                    <a:lnR w="12700">
                      <a:solidFill>
                        <a:srgbClr val="C4C3C4"/>
                      </a:solidFill>
                      <a:prstDash val="solid"/>
                    </a:lnR>
                    <a:lnT w="12700" cap="flat" cmpd="sng" algn="ctr">
                      <a:solidFill>
                        <a:schemeClr val="tx1"/>
                      </a:solidFill>
                      <a:prstDash val="solid"/>
                      <a:round/>
                      <a:headEnd type="none" w="med" len="med"/>
                      <a:tailEnd type="none" w="med" len="med"/>
                    </a:lnT>
                    <a:lnB w="12700" cap="flat" cmpd="sng" algn="ctr">
                      <a:solidFill>
                        <a:srgbClr val="C4C3C4"/>
                      </a:solidFill>
                      <a:prstDash val="solid"/>
                      <a:round/>
                      <a:headEnd type="none" w="med" len="med"/>
                      <a:tailEnd type="none" w="med" len="med"/>
                    </a:lnB>
                    <a:solidFill>
                      <a:srgbClr val="E6E7E8"/>
                    </a:solidFill>
                  </a:tcPr>
                </a:tc>
                <a:tc>
                  <a:txBody>
                    <a:bodyPr/>
                    <a:lstStyle/>
                    <a:p>
                      <a:pPr algn="ctr">
                        <a:lnSpc>
                          <a:spcPct val="100000"/>
                        </a:lnSpc>
                        <a:spcBef>
                          <a:spcPts val="35"/>
                        </a:spcBef>
                      </a:pPr>
                      <a:endParaRPr sz="1000" dirty="0">
                        <a:latin typeface="Times New Roman"/>
                        <a:cs typeface="Times New Roman"/>
                      </a:endParaRPr>
                    </a:p>
                    <a:p>
                      <a:pPr marL="254635" marR="240665" indent="82550" algn="ctr">
                        <a:lnSpc>
                          <a:spcPct val="100000"/>
                        </a:lnSpc>
                        <a:spcBef>
                          <a:spcPts val="5"/>
                        </a:spcBef>
                      </a:pPr>
                      <a:r>
                        <a:rPr sz="900" spc="-5" dirty="0">
                          <a:solidFill>
                            <a:srgbClr val="6D6E71"/>
                          </a:solidFill>
                          <a:latin typeface="Arial"/>
                          <a:cs typeface="Arial"/>
                        </a:rPr>
                        <a:t>CHIFFRE  </a:t>
                      </a:r>
                      <a:r>
                        <a:rPr sz="900" spc="-5" dirty="0" smtClean="0">
                          <a:solidFill>
                            <a:srgbClr val="6D6E71"/>
                          </a:solidFill>
                          <a:latin typeface="Arial"/>
                          <a:cs typeface="Arial"/>
                        </a:rPr>
                        <a:t>D’AF</a:t>
                      </a:r>
                      <a:r>
                        <a:rPr sz="900" spc="-50" dirty="0" smtClean="0">
                          <a:solidFill>
                            <a:srgbClr val="6D6E71"/>
                          </a:solidFill>
                          <a:latin typeface="Arial"/>
                          <a:cs typeface="Arial"/>
                        </a:rPr>
                        <a:t>F</a:t>
                      </a:r>
                      <a:r>
                        <a:rPr sz="900" dirty="0" smtClean="0">
                          <a:solidFill>
                            <a:srgbClr val="6D6E71"/>
                          </a:solidFill>
                          <a:latin typeface="Arial"/>
                          <a:cs typeface="Arial"/>
                        </a:rPr>
                        <a:t>AIRES</a:t>
                      </a:r>
                      <a:r>
                        <a:rPr lang="fr-FR" sz="900" dirty="0" smtClean="0">
                          <a:solidFill>
                            <a:srgbClr val="6D6E71"/>
                          </a:solidFill>
                          <a:latin typeface="Arial"/>
                          <a:cs typeface="Arial"/>
                        </a:rPr>
                        <a:t> </a:t>
                      </a:r>
                    </a:p>
                    <a:p>
                      <a:pPr marL="254635" marR="240665" indent="82550" algn="ctr">
                        <a:lnSpc>
                          <a:spcPct val="100000"/>
                        </a:lnSpc>
                        <a:spcBef>
                          <a:spcPts val="5"/>
                        </a:spcBef>
                      </a:pPr>
                      <a:r>
                        <a:rPr lang="fr-FR" sz="900" dirty="0" smtClean="0">
                          <a:solidFill>
                            <a:srgbClr val="6D6E71"/>
                          </a:solidFill>
                          <a:latin typeface="Arial"/>
                          <a:cs typeface="Arial"/>
                        </a:rPr>
                        <a:t>(réalisé</a:t>
                      </a:r>
                      <a:r>
                        <a:rPr lang="fr-FR" sz="900" baseline="0" dirty="0" smtClean="0">
                          <a:solidFill>
                            <a:srgbClr val="6D6E71"/>
                          </a:solidFill>
                          <a:latin typeface="Arial"/>
                          <a:cs typeface="Arial"/>
                        </a:rPr>
                        <a:t> en affinitaire)</a:t>
                      </a:r>
                      <a:endParaRPr sz="900" dirty="0">
                        <a:latin typeface="Arial"/>
                        <a:cs typeface="Arial"/>
                      </a:endParaRPr>
                    </a:p>
                  </a:txBody>
                  <a:tcPr marL="0" marR="0" marT="0" marB="0">
                    <a:lnL w="12700" cap="flat" cmpd="sng" algn="ctr">
                      <a:solidFill>
                        <a:srgbClr val="C4C3C4"/>
                      </a:solidFill>
                      <a:prstDash val="solid"/>
                      <a:round/>
                      <a:headEnd type="none" w="med" len="med"/>
                      <a:tailEnd type="none" w="med" len="med"/>
                    </a:lnL>
                    <a:lnR w="12700">
                      <a:solidFill>
                        <a:srgbClr val="C4C3C4"/>
                      </a:solidFill>
                      <a:prstDash val="solid"/>
                    </a:lnR>
                    <a:lnT w="12700" cap="flat" cmpd="sng" algn="ctr">
                      <a:solidFill>
                        <a:schemeClr val="tx1"/>
                      </a:solidFill>
                      <a:prstDash val="solid"/>
                      <a:round/>
                      <a:headEnd type="none" w="med" len="med"/>
                      <a:tailEnd type="none" w="med" len="med"/>
                    </a:lnT>
                    <a:lnB w="12700">
                      <a:solidFill>
                        <a:srgbClr val="C4C3C4"/>
                      </a:solidFill>
                      <a:prstDash val="solid"/>
                    </a:lnB>
                    <a:solidFill>
                      <a:srgbClr val="E6E7E8"/>
                    </a:solidFill>
                  </a:tcPr>
                </a:tc>
                <a:tc>
                  <a:txBody>
                    <a:bodyPr/>
                    <a:lstStyle/>
                    <a:p>
                      <a:pPr algn="ctr">
                        <a:lnSpc>
                          <a:spcPct val="100000"/>
                        </a:lnSpc>
                        <a:spcBef>
                          <a:spcPts val="5"/>
                        </a:spcBef>
                      </a:pPr>
                      <a:endParaRPr sz="1100" dirty="0">
                        <a:latin typeface="Times New Roman"/>
                        <a:cs typeface="Times New Roman"/>
                      </a:endParaRPr>
                    </a:p>
                    <a:p>
                      <a:pPr marL="78740" marR="52069" indent="-19050" algn="ctr">
                        <a:lnSpc>
                          <a:spcPct val="100000"/>
                        </a:lnSpc>
                      </a:pPr>
                      <a:r>
                        <a:rPr lang="fr-FR" sz="900" spc="-5" dirty="0" smtClean="0">
                          <a:solidFill>
                            <a:srgbClr val="6D6E71"/>
                          </a:solidFill>
                          <a:latin typeface="Arial"/>
                          <a:cs typeface="Arial"/>
                        </a:rPr>
                        <a:t>COTISATION</a:t>
                      </a:r>
                      <a:r>
                        <a:rPr lang="fr-FR" sz="900" spc="-5" baseline="0" dirty="0" smtClean="0">
                          <a:solidFill>
                            <a:srgbClr val="6D6E71"/>
                          </a:solidFill>
                          <a:latin typeface="Arial"/>
                          <a:cs typeface="Arial"/>
                        </a:rPr>
                        <a:t> ANNUELLE </a:t>
                      </a:r>
                    </a:p>
                    <a:p>
                      <a:pPr marL="78740" marR="52069" indent="-19050" algn="ctr">
                        <a:lnSpc>
                          <a:spcPct val="100000"/>
                        </a:lnSpc>
                      </a:pPr>
                      <a:r>
                        <a:rPr lang="fr-FR" sz="900" spc="-5" baseline="0" dirty="0" smtClean="0">
                          <a:solidFill>
                            <a:srgbClr val="6D6E71"/>
                          </a:solidFill>
                          <a:latin typeface="Arial"/>
                          <a:cs typeface="Arial"/>
                        </a:rPr>
                        <a:t>(montant Hors Taxes)</a:t>
                      </a:r>
                      <a:endParaRPr sz="900" dirty="0">
                        <a:latin typeface="Arial"/>
                        <a:cs typeface="Arial"/>
                      </a:endParaRPr>
                    </a:p>
                  </a:txBody>
                  <a:tcPr marL="0" marR="0" marT="0" marB="0">
                    <a:lnL w="12700">
                      <a:solidFill>
                        <a:srgbClr val="C4C3C4"/>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rgbClr val="C4C3C4"/>
                      </a:solidFill>
                      <a:prstDash val="solid"/>
                    </a:lnB>
                    <a:solidFill>
                      <a:srgbClr val="E6E7E8"/>
                    </a:solidFill>
                  </a:tcPr>
                </a:tc>
              </a:tr>
              <a:tr h="267920">
                <a:tc>
                  <a:txBody>
                    <a:bodyPr/>
                    <a:lstStyle/>
                    <a:p>
                      <a:pPr marL="378460" marR="62865" indent="-302260" algn="ctr" defTabSz="914400" rtl="0" eaLnBrk="1" fontAlgn="auto" latinLnBrk="0" hangingPunct="1">
                        <a:lnSpc>
                          <a:spcPct val="100000"/>
                        </a:lnSpc>
                        <a:spcBef>
                          <a:spcPts val="484"/>
                        </a:spcBef>
                        <a:spcAft>
                          <a:spcPts val="0"/>
                        </a:spcAft>
                        <a:buClrTx/>
                        <a:buSzTx/>
                        <a:buFontTx/>
                        <a:buNone/>
                        <a:tabLst/>
                        <a:defRPr/>
                      </a:pPr>
                      <a:r>
                        <a:rPr lang="fr-FR" sz="900" b="1" dirty="0" smtClean="0">
                          <a:solidFill>
                            <a:srgbClr val="6D6E71"/>
                          </a:solidFill>
                          <a:latin typeface="Arial"/>
                          <a:cs typeface="Arial"/>
                        </a:rPr>
                        <a:t>Cotisation start-up</a:t>
                      </a:r>
                      <a:endParaRPr lang="fr-FR" sz="900" dirty="0" smtClean="0">
                        <a:latin typeface="Arial"/>
                        <a:cs typeface="Arial"/>
                      </a:endParaRPr>
                    </a:p>
                  </a:txBody>
                  <a:tcPr marL="0" marR="0" marT="0" marB="0">
                    <a:lnL w="12700" cap="flat" cmpd="sng" algn="ctr">
                      <a:solidFill>
                        <a:schemeClr val="tx1"/>
                      </a:solidFill>
                      <a:prstDash val="solid"/>
                      <a:round/>
                      <a:headEnd type="none" w="med" len="med"/>
                      <a:tailEnd type="none" w="med" len="med"/>
                    </a:lnL>
                    <a:lnR w="12700" cap="flat" cmpd="sng" algn="ctr">
                      <a:solidFill>
                        <a:srgbClr val="BCBEC0"/>
                      </a:solidFill>
                      <a:prstDash val="solid"/>
                      <a:round/>
                      <a:headEnd type="none" w="med" len="med"/>
                      <a:tailEnd type="none" w="med" len="med"/>
                    </a:lnR>
                    <a:lnT w="12700" cap="flat" cmpd="sng" algn="ctr">
                      <a:solidFill>
                        <a:srgbClr val="C4C3C4"/>
                      </a:solidFill>
                      <a:prstDash val="solid"/>
                      <a:round/>
                      <a:headEnd type="none" w="med" len="med"/>
                      <a:tailEnd type="none" w="med" len="med"/>
                    </a:lnT>
                    <a:lnB w="12700" cap="flat" cmpd="sng" algn="ctr">
                      <a:solidFill>
                        <a:srgbClr val="C4C3C4"/>
                      </a:solidFill>
                      <a:prstDash val="solid"/>
                      <a:round/>
                      <a:headEnd type="none" w="med" len="med"/>
                      <a:tailEnd type="none" w="med" len="med"/>
                    </a:lnB>
                  </a:tcPr>
                </a:tc>
                <a:tc>
                  <a:txBody>
                    <a:bodyPr/>
                    <a:lstStyle/>
                    <a:p>
                      <a:pPr marL="378460" marR="62865" indent="-302260" algn="ctr">
                        <a:lnSpc>
                          <a:spcPct val="100000"/>
                        </a:lnSpc>
                        <a:spcBef>
                          <a:spcPts val="484"/>
                        </a:spcBef>
                      </a:pPr>
                      <a:r>
                        <a:rPr lang="fr-FR" sz="900" b="1" dirty="0" smtClean="0">
                          <a:solidFill>
                            <a:srgbClr val="6D6E71"/>
                          </a:solidFill>
                          <a:latin typeface="Arial"/>
                          <a:cs typeface="Arial"/>
                        </a:rPr>
                        <a:t>inférieur à</a:t>
                      </a:r>
                      <a:r>
                        <a:rPr lang="fr-FR" sz="900" b="1" spc="-95" dirty="0" smtClean="0">
                          <a:solidFill>
                            <a:srgbClr val="6D6E71"/>
                          </a:solidFill>
                          <a:latin typeface="Arial"/>
                          <a:cs typeface="Arial"/>
                        </a:rPr>
                        <a:t> </a:t>
                      </a:r>
                      <a:r>
                        <a:rPr lang="fr-FR" sz="900" b="1" spc="-5" dirty="0" smtClean="0">
                          <a:solidFill>
                            <a:srgbClr val="6D6E71"/>
                          </a:solidFill>
                          <a:latin typeface="Arial"/>
                          <a:cs typeface="Arial"/>
                        </a:rPr>
                        <a:t>300 000  </a:t>
                      </a:r>
                      <a:r>
                        <a:rPr lang="fr-FR" sz="900" b="1" dirty="0" smtClean="0">
                          <a:solidFill>
                            <a:srgbClr val="6D6E71"/>
                          </a:solidFill>
                          <a:latin typeface="Arial"/>
                          <a:cs typeface="Arial"/>
                        </a:rPr>
                        <a:t>euros</a:t>
                      </a:r>
                      <a:endParaRPr lang="fr-FR" sz="900" dirty="0">
                        <a:latin typeface="Arial"/>
                        <a:cs typeface="Arial"/>
                      </a:endParaRPr>
                    </a:p>
                  </a:txBody>
                  <a:tcPr marL="0" marR="0" marT="0" marB="0">
                    <a:lnL w="12700" cap="flat" cmpd="sng" algn="ctr">
                      <a:solidFill>
                        <a:srgbClr val="BCBEC0"/>
                      </a:solidFill>
                      <a:prstDash val="solid"/>
                      <a:round/>
                      <a:headEnd type="none" w="med" len="med"/>
                      <a:tailEnd type="none" w="med" len="med"/>
                    </a:lnL>
                    <a:lnR w="12700" cap="flat" cmpd="sng" algn="ctr">
                      <a:solidFill>
                        <a:srgbClr val="BCBEC0"/>
                      </a:solidFill>
                      <a:prstDash val="solid"/>
                      <a:round/>
                      <a:headEnd type="none" w="med" len="med"/>
                      <a:tailEnd type="none" w="med" len="med"/>
                    </a:lnR>
                    <a:lnT w="12700">
                      <a:solidFill>
                        <a:srgbClr val="C4C3C4"/>
                      </a:solidFill>
                      <a:prstDash val="solid"/>
                    </a:lnT>
                    <a:lnB w="12700" cap="flat" cmpd="sng" algn="ctr">
                      <a:solidFill>
                        <a:srgbClr val="C4C3C4"/>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900" b="1" spc="-5" dirty="0" smtClean="0">
                          <a:solidFill>
                            <a:srgbClr val="6D6E71"/>
                          </a:solidFill>
                          <a:latin typeface="Arial"/>
                          <a:cs typeface="Arial"/>
                        </a:rPr>
                        <a:t>500</a:t>
                      </a:r>
                      <a:r>
                        <a:rPr lang="de-DE" sz="900" b="1" spc="-95" dirty="0" smtClean="0">
                          <a:solidFill>
                            <a:srgbClr val="6D6E71"/>
                          </a:solidFill>
                          <a:latin typeface="Arial"/>
                          <a:cs typeface="Arial"/>
                        </a:rPr>
                        <a:t> </a:t>
                      </a:r>
                      <a:r>
                        <a:rPr lang="de-DE" sz="900" b="1" dirty="0" smtClean="0">
                          <a:solidFill>
                            <a:srgbClr val="6D6E71"/>
                          </a:solidFill>
                          <a:latin typeface="Arial"/>
                          <a:cs typeface="Arial"/>
                        </a:rPr>
                        <a:t>€</a:t>
                      </a:r>
                      <a:endParaRPr lang="de-DE" sz="900" b="1" dirty="0" smtClean="0">
                        <a:latin typeface="Arial"/>
                        <a:cs typeface="Arial"/>
                      </a:endParaRPr>
                    </a:p>
                  </a:txBody>
                  <a:tcPr marL="0" marR="0" marT="0" marB="0">
                    <a:lnL w="12700" cap="flat" cmpd="sng" algn="ctr">
                      <a:solidFill>
                        <a:srgbClr val="BCBEC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rgbClr val="C4C3C4"/>
                      </a:solidFill>
                      <a:prstDash val="solid"/>
                    </a:lnT>
                    <a:lnB w="12700" cap="flat" cmpd="sng" algn="ctr">
                      <a:solidFill>
                        <a:srgbClr val="C4C3C4"/>
                      </a:solidFill>
                      <a:prstDash val="solid"/>
                      <a:round/>
                      <a:headEnd type="none" w="med" len="med"/>
                      <a:tailEnd type="none" w="med" len="med"/>
                    </a:lnB>
                  </a:tcPr>
                </a:tc>
              </a:tr>
              <a:tr h="228600">
                <a:tc>
                  <a:txBody>
                    <a:bodyPr/>
                    <a:lstStyle/>
                    <a:p>
                      <a:pPr marL="378460" marR="62865" indent="-302260" algn="ctr" defTabSz="914400" rtl="0" eaLnBrk="1" fontAlgn="auto" latinLnBrk="0" hangingPunct="1">
                        <a:lnSpc>
                          <a:spcPct val="100000"/>
                        </a:lnSpc>
                        <a:spcBef>
                          <a:spcPts val="484"/>
                        </a:spcBef>
                        <a:spcAft>
                          <a:spcPts val="0"/>
                        </a:spcAft>
                        <a:buClrTx/>
                        <a:buSzTx/>
                        <a:buFontTx/>
                        <a:buNone/>
                        <a:tabLst/>
                        <a:defRPr/>
                      </a:pPr>
                      <a:r>
                        <a:rPr lang="fr-FR" sz="900" b="1" dirty="0" smtClean="0">
                          <a:solidFill>
                            <a:srgbClr val="6D6E71"/>
                          </a:solidFill>
                          <a:latin typeface="Arial"/>
                          <a:cs typeface="Arial"/>
                        </a:rPr>
                        <a:t>Mini-cotisation</a:t>
                      </a:r>
                      <a:endParaRPr sz="900" dirty="0">
                        <a:latin typeface="Arial"/>
                        <a:cs typeface="Arial"/>
                      </a:endParaRPr>
                    </a:p>
                  </a:txBody>
                  <a:tcPr marL="0" marR="0" marT="0" marB="0">
                    <a:lnL w="12700" cap="flat" cmpd="sng" algn="ctr">
                      <a:solidFill>
                        <a:schemeClr val="tx1"/>
                      </a:solidFill>
                      <a:prstDash val="solid"/>
                      <a:round/>
                      <a:headEnd type="none" w="med" len="med"/>
                      <a:tailEnd type="none" w="med" len="med"/>
                    </a:lnL>
                    <a:lnR w="12700">
                      <a:solidFill>
                        <a:srgbClr val="BCBEC0"/>
                      </a:solidFill>
                      <a:prstDash val="solid"/>
                    </a:lnR>
                    <a:lnT w="12700" cap="flat" cmpd="sng" algn="ctr">
                      <a:solidFill>
                        <a:srgbClr val="C4C3C4"/>
                      </a:solidFill>
                      <a:prstDash val="solid"/>
                      <a:round/>
                      <a:headEnd type="none" w="med" len="med"/>
                      <a:tailEnd type="none" w="med" len="med"/>
                    </a:lnT>
                    <a:lnB w="12700" cap="flat" cmpd="sng" algn="ctr">
                      <a:solidFill>
                        <a:srgbClr val="BCBEC0"/>
                      </a:solidFill>
                      <a:prstDash val="solid"/>
                      <a:round/>
                      <a:headEnd type="none" w="med" len="med"/>
                      <a:tailEnd type="none" w="med" len="med"/>
                    </a:lnB>
                  </a:tcPr>
                </a:tc>
                <a:tc>
                  <a:txBody>
                    <a:bodyPr/>
                    <a:lstStyle/>
                    <a:p>
                      <a:pPr marL="378460" marR="62865" indent="-302260" algn="ctr">
                        <a:lnSpc>
                          <a:spcPct val="100000"/>
                        </a:lnSpc>
                        <a:spcBef>
                          <a:spcPts val="484"/>
                        </a:spcBef>
                      </a:pPr>
                      <a:r>
                        <a:rPr sz="900" b="1" dirty="0" smtClean="0">
                          <a:solidFill>
                            <a:srgbClr val="6D6E71"/>
                          </a:solidFill>
                          <a:latin typeface="Arial"/>
                          <a:cs typeface="Arial"/>
                        </a:rPr>
                        <a:t>inférieur à</a:t>
                      </a:r>
                      <a:r>
                        <a:rPr sz="900" b="1" spc="-95" dirty="0" smtClean="0">
                          <a:solidFill>
                            <a:srgbClr val="6D6E71"/>
                          </a:solidFill>
                          <a:latin typeface="Arial"/>
                          <a:cs typeface="Arial"/>
                        </a:rPr>
                        <a:t> </a:t>
                      </a:r>
                      <a:r>
                        <a:rPr sz="900" b="1" spc="-5" dirty="0" smtClean="0">
                          <a:solidFill>
                            <a:srgbClr val="6D6E71"/>
                          </a:solidFill>
                          <a:latin typeface="Arial"/>
                          <a:cs typeface="Arial"/>
                        </a:rPr>
                        <a:t>1million  </a:t>
                      </a:r>
                      <a:r>
                        <a:rPr sz="900" b="1" dirty="0">
                          <a:solidFill>
                            <a:srgbClr val="6D6E71"/>
                          </a:solidFill>
                          <a:latin typeface="Arial"/>
                          <a:cs typeface="Arial"/>
                        </a:rPr>
                        <a:t>d’euros</a:t>
                      </a:r>
                      <a:endParaRPr sz="900" dirty="0">
                        <a:latin typeface="Arial"/>
                        <a:cs typeface="Arial"/>
                      </a:endParaRPr>
                    </a:p>
                  </a:txBody>
                  <a:tcPr marL="0" marR="0" marT="0" marB="0">
                    <a:lnL w="12700" cap="flat" cmpd="sng" algn="ctr">
                      <a:solidFill>
                        <a:srgbClr val="BCBEC0"/>
                      </a:solidFill>
                      <a:prstDash val="solid"/>
                      <a:round/>
                      <a:headEnd type="none" w="med" len="med"/>
                      <a:tailEnd type="none" w="med" len="med"/>
                    </a:lnL>
                    <a:lnR w="12700">
                      <a:solidFill>
                        <a:srgbClr val="BCBEC0"/>
                      </a:solidFill>
                      <a:prstDash val="solid"/>
                    </a:lnR>
                    <a:lnT w="12700">
                      <a:solidFill>
                        <a:srgbClr val="C4C3C4"/>
                      </a:solidFill>
                      <a:prstDash val="solid"/>
                    </a:lnT>
                    <a:lnB w="12700">
                      <a:solidFill>
                        <a:srgbClr val="BCBEC0"/>
                      </a:solidFill>
                      <a:prstDash val="solid"/>
                    </a:lnB>
                  </a:tcPr>
                </a:tc>
                <a:tc>
                  <a:txBody>
                    <a:bodyPr/>
                    <a:lstStyle/>
                    <a:p>
                      <a:pPr algn="ctr">
                        <a:lnSpc>
                          <a:spcPct val="100000"/>
                        </a:lnSpc>
                      </a:pPr>
                      <a:r>
                        <a:rPr lang="fr-FR" sz="900" b="1" spc="-5" dirty="0" smtClean="0">
                          <a:solidFill>
                            <a:srgbClr val="6D6E71"/>
                          </a:solidFill>
                          <a:latin typeface="Arial"/>
                          <a:cs typeface="Arial"/>
                        </a:rPr>
                        <a:t>2500</a:t>
                      </a:r>
                      <a:r>
                        <a:rPr sz="900" b="1" spc="-95" dirty="0" smtClean="0">
                          <a:solidFill>
                            <a:srgbClr val="6D6E71"/>
                          </a:solidFill>
                          <a:latin typeface="Arial"/>
                          <a:cs typeface="Arial"/>
                        </a:rPr>
                        <a:t> </a:t>
                      </a:r>
                      <a:r>
                        <a:rPr sz="900" b="1" dirty="0">
                          <a:solidFill>
                            <a:srgbClr val="6D6E71"/>
                          </a:solidFill>
                          <a:latin typeface="Arial"/>
                          <a:cs typeface="Arial"/>
                        </a:rPr>
                        <a:t>€</a:t>
                      </a:r>
                      <a:endParaRPr sz="900" b="1" dirty="0">
                        <a:latin typeface="Arial"/>
                        <a:cs typeface="Arial"/>
                      </a:endParaRPr>
                    </a:p>
                  </a:txBody>
                  <a:tcPr marL="0" marR="0" marT="0" marB="0">
                    <a:lnL w="12700">
                      <a:solidFill>
                        <a:srgbClr val="BCBEC0"/>
                      </a:solidFill>
                      <a:prstDash val="solid"/>
                    </a:lnL>
                    <a:lnR w="12700" cap="flat" cmpd="sng" algn="ctr">
                      <a:solidFill>
                        <a:schemeClr val="tx1"/>
                      </a:solidFill>
                      <a:prstDash val="solid"/>
                      <a:round/>
                      <a:headEnd type="none" w="med" len="med"/>
                      <a:tailEnd type="none" w="med" len="med"/>
                    </a:lnR>
                    <a:lnT w="12700">
                      <a:solidFill>
                        <a:srgbClr val="C4C3C4"/>
                      </a:solidFill>
                      <a:prstDash val="solid"/>
                    </a:lnT>
                    <a:lnB w="12700">
                      <a:solidFill>
                        <a:srgbClr val="BCBEC0"/>
                      </a:solidFill>
                      <a:prstDash val="solid"/>
                    </a:lnB>
                  </a:tcPr>
                </a:tc>
              </a:tr>
              <a:tr h="391261">
                <a:tc>
                  <a:txBody>
                    <a:bodyPr/>
                    <a:lstStyle/>
                    <a:p>
                      <a:pPr marL="378460" marR="62865" indent="-302260" algn="ctr" defTabSz="914400" rtl="0" eaLnBrk="1" fontAlgn="auto" latinLnBrk="0" hangingPunct="1">
                        <a:lnSpc>
                          <a:spcPct val="100000"/>
                        </a:lnSpc>
                        <a:spcBef>
                          <a:spcPts val="484"/>
                        </a:spcBef>
                        <a:spcAft>
                          <a:spcPts val="0"/>
                        </a:spcAft>
                        <a:buClrTx/>
                        <a:buSzTx/>
                        <a:buFontTx/>
                        <a:buNone/>
                        <a:tabLst/>
                        <a:defRPr/>
                      </a:pPr>
                      <a:r>
                        <a:rPr lang="fr-FR" sz="900" b="1" dirty="0" smtClean="0">
                          <a:solidFill>
                            <a:srgbClr val="6D6E71"/>
                          </a:solidFill>
                          <a:latin typeface="Arial"/>
                          <a:ea typeface="+mn-ea"/>
                          <a:cs typeface="Arial"/>
                        </a:rPr>
                        <a:t>Cotisation standard</a:t>
                      </a:r>
                    </a:p>
                    <a:p>
                      <a:pPr marL="378460" marR="128905" indent="-235585" algn="ctr" rtl="0">
                        <a:lnSpc>
                          <a:spcPct val="100000"/>
                        </a:lnSpc>
                        <a:spcBef>
                          <a:spcPts val="375"/>
                        </a:spcBef>
                      </a:pPr>
                      <a:endParaRPr sz="900" dirty="0">
                        <a:latin typeface="Arial"/>
                        <a:cs typeface="Arial"/>
                      </a:endParaRPr>
                    </a:p>
                  </a:txBody>
                  <a:tcPr marL="0" marR="0" marT="0" marB="0">
                    <a:lnL w="12700" cap="flat" cmpd="sng" algn="ctr">
                      <a:solidFill>
                        <a:schemeClr val="tx1"/>
                      </a:solidFill>
                      <a:prstDash val="solid"/>
                      <a:round/>
                      <a:headEnd type="none" w="med" len="med"/>
                      <a:tailEnd type="none" w="med" len="med"/>
                    </a:lnL>
                    <a:lnR w="12700">
                      <a:solidFill>
                        <a:srgbClr val="BCBEC0"/>
                      </a:solidFill>
                      <a:prstDash val="solid"/>
                    </a:lnR>
                    <a:lnT w="12700" cap="flat" cmpd="sng" algn="ctr">
                      <a:solidFill>
                        <a:srgbClr val="BCBEC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78460" marR="128905" indent="-235585" algn="ctr">
                        <a:lnSpc>
                          <a:spcPct val="100000"/>
                        </a:lnSpc>
                        <a:spcBef>
                          <a:spcPts val="375"/>
                        </a:spcBef>
                      </a:pPr>
                      <a:r>
                        <a:rPr lang="fr-FR" sz="900" b="1" dirty="0" smtClean="0">
                          <a:solidFill>
                            <a:srgbClr val="6D6E71"/>
                          </a:solidFill>
                          <a:latin typeface="Arial"/>
                          <a:cs typeface="Arial"/>
                        </a:rPr>
                        <a:t>supérieur à</a:t>
                      </a:r>
                      <a:r>
                        <a:rPr lang="fr-FR" sz="900" b="1" spc="-95" dirty="0" smtClean="0">
                          <a:solidFill>
                            <a:srgbClr val="6D6E71"/>
                          </a:solidFill>
                          <a:latin typeface="Arial"/>
                          <a:cs typeface="Arial"/>
                        </a:rPr>
                        <a:t> </a:t>
                      </a:r>
                      <a:r>
                        <a:rPr lang="fr-FR" sz="900" b="1" spc="-5" dirty="0" smtClean="0">
                          <a:solidFill>
                            <a:srgbClr val="6D6E71"/>
                          </a:solidFill>
                          <a:latin typeface="Arial"/>
                          <a:cs typeface="Arial"/>
                        </a:rPr>
                        <a:t>1million </a:t>
                      </a:r>
                      <a:r>
                        <a:rPr sz="900" b="1" dirty="0" smtClean="0">
                          <a:solidFill>
                            <a:srgbClr val="6D6E71"/>
                          </a:solidFill>
                          <a:latin typeface="Arial"/>
                          <a:cs typeface="Arial"/>
                        </a:rPr>
                        <a:t>d’euros</a:t>
                      </a:r>
                      <a:endParaRPr sz="900" dirty="0">
                        <a:latin typeface="Arial"/>
                        <a:cs typeface="Arial"/>
                      </a:endParaRPr>
                    </a:p>
                  </a:txBody>
                  <a:tcPr marL="0" marR="0" marT="0" marB="0">
                    <a:lnL w="12700" cap="flat" cmpd="sng" algn="ctr">
                      <a:solidFill>
                        <a:srgbClr val="BCBEC0"/>
                      </a:solidFill>
                      <a:prstDash val="solid"/>
                      <a:round/>
                      <a:headEnd type="none" w="med" len="med"/>
                      <a:tailEnd type="none" w="med" len="med"/>
                    </a:lnL>
                    <a:lnR w="12700">
                      <a:solidFill>
                        <a:srgbClr val="BCBEC0"/>
                      </a:solidFill>
                      <a:prstDash val="solid"/>
                    </a:lnR>
                    <a:lnT w="12700">
                      <a:solidFill>
                        <a:srgbClr val="BCBEC0"/>
                      </a:solidFill>
                      <a:prstDash val="soli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fr-FR" sz="900" b="1" spc="-5" dirty="0" smtClean="0">
                          <a:solidFill>
                            <a:srgbClr val="6D6E71"/>
                          </a:solidFill>
                          <a:latin typeface="Arial"/>
                          <a:cs typeface="Arial"/>
                        </a:rPr>
                        <a:t>Votre CA affinitaire X 0,015%</a:t>
                      </a:r>
                    </a:p>
                    <a:p>
                      <a:pPr algn="ctr">
                        <a:lnSpc>
                          <a:spcPct val="100000"/>
                        </a:lnSpc>
                      </a:pPr>
                      <a:endParaRPr lang="fr-FR" sz="900" b="1" spc="-5" dirty="0" smtClean="0">
                        <a:solidFill>
                          <a:srgbClr val="6D6E71"/>
                        </a:solidFill>
                        <a:latin typeface="Arial"/>
                        <a:cs typeface="Arial"/>
                      </a:endParaRPr>
                    </a:p>
                    <a:p>
                      <a:pPr algn="ctr">
                        <a:lnSpc>
                          <a:spcPct val="100000"/>
                        </a:lnSpc>
                      </a:pPr>
                      <a:r>
                        <a:rPr lang="fr-FR" sz="900" spc="-5" dirty="0" smtClean="0">
                          <a:solidFill>
                            <a:srgbClr val="6D6E71"/>
                          </a:solidFill>
                          <a:latin typeface="Arial"/>
                          <a:cs typeface="Arial"/>
                        </a:rPr>
                        <a:t>(Cotisation</a:t>
                      </a:r>
                      <a:r>
                        <a:rPr lang="fr-FR" sz="900" spc="-5" baseline="0" dirty="0" smtClean="0">
                          <a:solidFill>
                            <a:srgbClr val="6D6E71"/>
                          </a:solidFill>
                          <a:latin typeface="Arial"/>
                          <a:cs typeface="Arial"/>
                        </a:rPr>
                        <a:t> m</a:t>
                      </a:r>
                      <a:r>
                        <a:rPr lang="fr-FR" sz="900" spc="-5" dirty="0" smtClean="0">
                          <a:solidFill>
                            <a:srgbClr val="6D6E71"/>
                          </a:solidFill>
                          <a:latin typeface="Arial"/>
                          <a:cs typeface="Arial"/>
                        </a:rPr>
                        <a:t>inimum 4 000 € </a:t>
                      </a:r>
                    </a:p>
                    <a:p>
                      <a:pPr algn="ctr">
                        <a:lnSpc>
                          <a:spcPct val="100000"/>
                        </a:lnSpc>
                      </a:pPr>
                      <a:r>
                        <a:rPr lang="fr-FR" sz="900" spc="-5" dirty="0" smtClean="0">
                          <a:solidFill>
                            <a:srgbClr val="6D6E71"/>
                          </a:solidFill>
                          <a:latin typeface="Arial"/>
                          <a:cs typeface="Arial"/>
                        </a:rPr>
                        <a:t>Cotisation maximum 12 0</a:t>
                      </a:r>
                      <a:r>
                        <a:rPr sz="900" spc="-5" dirty="0" smtClean="0">
                          <a:solidFill>
                            <a:srgbClr val="6D6E71"/>
                          </a:solidFill>
                          <a:latin typeface="Arial"/>
                          <a:cs typeface="Arial"/>
                        </a:rPr>
                        <a:t>00</a:t>
                      </a:r>
                      <a:r>
                        <a:rPr sz="900" spc="-95" dirty="0" smtClean="0">
                          <a:solidFill>
                            <a:srgbClr val="6D6E71"/>
                          </a:solidFill>
                          <a:latin typeface="Arial"/>
                          <a:cs typeface="Arial"/>
                        </a:rPr>
                        <a:t> </a:t>
                      </a:r>
                      <a:r>
                        <a:rPr sz="900" dirty="0" smtClean="0">
                          <a:solidFill>
                            <a:srgbClr val="6D6E71"/>
                          </a:solidFill>
                          <a:latin typeface="Arial"/>
                          <a:cs typeface="Arial"/>
                        </a:rPr>
                        <a:t>€</a:t>
                      </a:r>
                      <a:r>
                        <a:rPr lang="fr-FR" sz="900" dirty="0" smtClean="0">
                          <a:solidFill>
                            <a:srgbClr val="6D6E71"/>
                          </a:solidFill>
                          <a:latin typeface="Arial"/>
                          <a:cs typeface="Arial"/>
                        </a:rPr>
                        <a:t>)</a:t>
                      </a:r>
                      <a:endParaRPr sz="900" dirty="0">
                        <a:latin typeface="Arial"/>
                        <a:cs typeface="Arial"/>
                      </a:endParaRPr>
                    </a:p>
                  </a:txBody>
                  <a:tcPr marL="0" marR="0" marT="0" marB="0">
                    <a:lnL w="12700">
                      <a:solidFill>
                        <a:srgbClr val="BCBEC0"/>
                      </a:solidFill>
                      <a:prstDash val="solid"/>
                    </a:lnL>
                    <a:lnR w="12700" cap="flat" cmpd="sng" algn="ctr">
                      <a:solidFill>
                        <a:schemeClr val="tx1"/>
                      </a:solidFill>
                      <a:prstDash val="solid"/>
                      <a:round/>
                      <a:headEnd type="none" w="med" len="med"/>
                      <a:tailEnd type="none" w="med" len="med"/>
                    </a:lnR>
                    <a:lnT w="12700">
                      <a:solidFill>
                        <a:srgbClr val="BCBEC0"/>
                      </a:solidFill>
                      <a:prstDash val="soli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object 7"/>
          <p:cNvSpPr txBox="1"/>
          <p:nvPr/>
        </p:nvSpPr>
        <p:spPr>
          <a:xfrm>
            <a:off x="0" y="726654"/>
            <a:ext cx="7556500" cy="230832"/>
          </a:xfrm>
          <a:prstGeom prst="rect">
            <a:avLst/>
          </a:prstGeom>
          <a:solidFill>
            <a:schemeClr val="tx2"/>
          </a:solidFill>
        </p:spPr>
        <p:txBody>
          <a:bodyPr vert="horz" wrap="square" lIns="0" tIns="0" rIns="0" bIns="0" rtlCol="0">
            <a:spAutoFit/>
          </a:bodyPr>
          <a:lstStyle/>
          <a:p>
            <a:pPr marL="1711325">
              <a:lnSpc>
                <a:spcPts val="1780"/>
              </a:lnSpc>
            </a:pPr>
            <a:r>
              <a:rPr lang="fr-FR" sz="1500" dirty="0" smtClean="0">
                <a:solidFill>
                  <a:srgbClr val="FFFFFF"/>
                </a:solidFill>
                <a:latin typeface="Arial Narrow"/>
                <a:cs typeface="Arial Narrow"/>
              </a:rPr>
              <a:t>                            BARÈME DE </a:t>
            </a:r>
            <a:r>
              <a:rPr lang="fr-FR" sz="1500" smtClean="0">
                <a:solidFill>
                  <a:srgbClr val="FFFFFF"/>
                </a:solidFill>
                <a:latin typeface="Arial Narrow"/>
                <a:cs typeface="Arial Narrow"/>
              </a:rPr>
              <a:t>COTISATION 2022</a:t>
            </a:r>
            <a:endParaRPr sz="1500" dirty="0">
              <a:latin typeface="Arial Narrow"/>
              <a:cs typeface="Arial Narrow"/>
            </a:endParaRPr>
          </a:p>
        </p:txBody>
      </p:sp>
      <p:sp>
        <p:nvSpPr>
          <p:cNvPr id="7" name="ZoneTexte 6"/>
          <p:cNvSpPr txBox="1"/>
          <p:nvPr/>
        </p:nvSpPr>
        <p:spPr>
          <a:xfrm>
            <a:off x="311476" y="3441700"/>
            <a:ext cx="6781800" cy="923330"/>
          </a:xfrm>
          <a:prstGeom prst="rect">
            <a:avLst/>
          </a:prstGeom>
          <a:noFill/>
        </p:spPr>
        <p:txBody>
          <a:bodyPr wrap="square" rtlCol="0">
            <a:spAutoFit/>
          </a:bodyPr>
          <a:lstStyle/>
          <a:p>
            <a:pPr marL="12700"/>
            <a:r>
              <a:rPr lang="fr-FR" sz="900" spc="-5" dirty="0" smtClean="0">
                <a:solidFill>
                  <a:srgbClr val="231F20"/>
                </a:solidFill>
                <a:latin typeface="Arial"/>
                <a:cs typeface="Arial"/>
              </a:rPr>
              <a:t>Le montant de la cotisation est fonction de votre chiffre d’affaires réalisé en affinitaire et est fixé sur fourniture obligatoire d’un extrait des comptes annuels, ou à défaut, d’une attestation du responsable financier ou comptable de votre entreprise.</a:t>
            </a:r>
          </a:p>
          <a:p>
            <a:pPr marL="12700"/>
            <a:r>
              <a:rPr lang="fr-FR" sz="900" spc="-5" dirty="0" smtClean="0">
                <a:solidFill>
                  <a:srgbClr val="231F20"/>
                </a:solidFill>
                <a:latin typeface="Arial"/>
                <a:cs typeface="Arial"/>
              </a:rPr>
              <a:t>Merci de joindre ce document à l’envoi du bulletin d’adhésion.</a:t>
            </a:r>
          </a:p>
          <a:p>
            <a:pPr marL="12700"/>
            <a:endParaRPr lang="fr-FR" sz="900" spc="-5" dirty="0">
              <a:solidFill>
                <a:srgbClr val="231F20"/>
              </a:solidFill>
              <a:latin typeface="Arial"/>
              <a:cs typeface="Arial"/>
            </a:endParaRPr>
          </a:p>
          <a:p>
            <a:pPr marL="12700"/>
            <a:r>
              <a:rPr lang="fr-FR" sz="900" b="1" spc="-5" dirty="0" smtClean="0">
                <a:solidFill>
                  <a:srgbClr val="231F20"/>
                </a:solidFill>
                <a:latin typeface="Arial"/>
                <a:cs typeface="Arial"/>
              </a:rPr>
              <a:t>Le </a:t>
            </a:r>
            <a:r>
              <a:rPr lang="fr-FR" sz="900" b="1" spc="-5" dirty="0">
                <a:solidFill>
                  <a:srgbClr val="231F20"/>
                </a:solidFill>
                <a:latin typeface="Arial"/>
                <a:cs typeface="Arial"/>
              </a:rPr>
              <a:t>montant de la cotisation est </a:t>
            </a:r>
            <a:r>
              <a:rPr lang="fr-FR" sz="900" b="1" spc="-5" dirty="0" smtClean="0">
                <a:solidFill>
                  <a:srgbClr val="231F20"/>
                </a:solidFill>
                <a:latin typeface="Arial"/>
                <a:cs typeface="Arial"/>
              </a:rPr>
              <a:t>fixé </a:t>
            </a:r>
            <a:r>
              <a:rPr lang="fr-FR" sz="900" b="1" spc="-5" dirty="0">
                <a:solidFill>
                  <a:srgbClr val="231F20"/>
                </a:solidFill>
                <a:latin typeface="Arial"/>
                <a:cs typeface="Arial"/>
              </a:rPr>
              <a:t>annuellement et </a:t>
            </a:r>
            <a:r>
              <a:rPr lang="fr-FR" sz="900" b="1" spc="-5" dirty="0" smtClean="0">
                <a:solidFill>
                  <a:srgbClr val="231F20"/>
                </a:solidFill>
                <a:latin typeface="Arial"/>
                <a:cs typeface="Arial"/>
              </a:rPr>
              <a:t>est recalculé tous </a:t>
            </a:r>
            <a:r>
              <a:rPr lang="fr-FR" sz="900" b="1" spc="-5" dirty="0">
                <a:solidFill>
                  <a:srgbClr val="231F20"/>
                </a:solidFill>
                <a:latin typeface="Arial"/>
                <a:cs typeface="Arial"/>
              </a:rPr>
              <a:t>les ans</a:t>
            </a:r>
            <a:r>
              <a:rPr lang="fr-FR" sz="900" spc="-5" dirty="0" smtClean="0">
                <a:solidFill>
                  <a:srgbClr val="231F20"/>
                </a:solidFill>
                <a:latin typeface="Arial"/>
                <a:cs typeface="Arial"/>
              </a:rPr>
              <a:t>.</a:t>
            </a:r>
          </a:p>
          <a:p>
            <a:pPr marL="12700"/>
            <a:endParaRPr lang="fr-FR" sz="900" spc="-5" dirty="0">
              <a:solidFill>
                <a:srgbClr val="231F20"/>
              </a:solidFill>
              <a:latin typeface="Arial"/>
              <a:cs typeface="Arial"/>
            </a:endParaRPr>
          </a:p>
        </p:txBody>
      </p:sp>
      <p:sp>
        <p:nvSpPr>
          <p:cNvPr id="14" name="Espace réservé du numéro de diapositive 13"/>
          <p:cNvSpPr>
            <a:spLocks noGrp="1"/>
          </p:cNvSpPr>
          <p:nvPr>
            <p:ph type="sldNum" sz="quarter" idx="7"/>
          </p:nvPr>
        </p:nvSpPr>
        <p:spPr>
          <a:xfrm>
            <a:off x="5445252" y="9944862"/>
            <a:ext cx="1739455" cy="184666"/>
          </a:xfrm>
        </p:spPr>
        <p:txBody>
          <a:bodyPr/>
          <a:lstStyle/>
          <a:p>
            <a:r>
              <a:rPr lang="fr-FR" sz="1200" dirty="0" smtClean="0"/>
              <a:t>Page </a:t>
            </a:r>
            <a:fld id="{B6F15528-21DE-4FAA-801E-634DDDAF4B2B}" type="slidenum">
              <a:rPr lang="uk-UA" sz="1200" smtClean="0"/>
              <a:t>5</a:t>
            </a:fld>
            <a:r>
              <a:rPr lang="fr-FR" sz="1200" dirty="0" smtClean="0"/>
              <a:t>/5</a:t>
            </a:r>
            <a:endParaRPr lang="uk-UA" sz="1200" dirty="0"/>
          </a:p>
        </p:txBody>
      </p:sp>
      <p:pic>
        <p:nvPicPr>
          <p:cNvPr id="15" name="Imag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59050" y="6489700"/>
            <a:ext cx="2979306" cy="915900"/>
          </a:xfrm>
          <a:prstGeom prst="rect">
            <a:avLst/>
          </a:prstGeom>
        </p:spPr>
      </p:pic>
      <p:sp>
        <p:nvSpPr>
          <p:cNvPr id="2" name="ZoneTexte 1"/>
          <p:cNvSpPr txBox="1"/>
          <p:nvPr/>
        </p:nvSpPr>
        <p:spPr>
          <a:xfrm>
            <a:off x="391103" y="2990334"/>
            <a:ext cx="3657600" cy="369332"/>
          </a:xfrm>
          <a:prstGeom prst="rect">
            <a:avLst/>
          </a:prstGeom>
          <a:noFill/>
        </p:spPr>
        <p:txBody>
          <a:bodyPr wrap="square" rtlCol="0">
            <a:spAutoFit/>
          </a:bodyPr>
          <a:lstStyle/>
          <a:p>
            <a:r>
              <a:rPr lang="fr-FR" b="1" dirty="0" smtClean="0"/>
              <a:t>Cotisation Prestataire</a:t>
            </a:r>
            <a:r>
              <a:rPr lang="fr-FR" dirty="0" smtClean="0"/>
              <a:t>: 4000 € </a:t>
            </a:r>
            <a:r>
              <a:rPr lang="fr-FR" dirty="0" err="1" smtClean="0"/>
              <a:t>ht</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1281</TotalTime>
  <Words>852</Words>
  <Application>Microsoft Office PowerPoint</Application>
  <PresentationFormat>Personnalisé</PresentationFormat>
  <Paragraphs>208</Paragraphs>
  <Slides>5</Slides>
  <Notes>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5</vt:i4>
      </vt:variant>
    </vt:vector>
  </HeadingPairs>
  <TitlesOfParts>
    <vt:vector size="12" baseType="lpstr">
      <vt:lpstr>Arial</vt:lpstr>
      <vt:lpstr>Arial Hebrew</vt:lpstr>
      <vt:lpstr>Arial Narrow</vt:lpstr>
      <vt:lpstr>Calibri</vt:lpstr>
      <vt:lpstr>Times New Roman</vt:lpstr>
      <vt:lpstr>Wingdings</vt:lpstr>
      <vt:lpstr>Office Theme</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HOZATTE, Sophie (Innovation Sociale)</dc:creator>
  <cp:lastModifiedBy>FG2A SG</cp:lastModifiedBy>
  <cp:revision>82</cp:revision>
  <dcterms:created xsi:type="dcterms:W3CDTF">2017-02-16T17:25:26Z</dcterms:created>
  <dcterms:modified xsi:type="dcterms:W3CDTF">2021-11-18T14:37:32Z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2016-11-22T00:00:00Z</vt:filetime>
  </property>
  <property fmtid="{D5CDD505-2E9C-101B-9397-08002B2CF9AE}" pid="3" name="Creator">
    <vt:lpwstr>Adobe InDesign CC 2015 (Windows)</vt:lpwstr>
  </property>
  <property fmtid="{D5CDD505-2E9C-101B-9397-08002B2CF9AE}" pid="4" name="LastSaved">
    <vt:filetime>2017-02-16T00:00:00Z</vt:filetime>
  </property>
</Properties>
</file>